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1" r:id="rId3"/>
    <p:sldId id="277" r:id="rId4"/>
    <p:sldId id="279" r:id="rId5"/>
    <p:sldId id="263" r:id="rId6"/>
    <p:sldId id="264" r:id="rId7"/>
    <p:sldId id="265" r:id="rId8"/>
    <p:sldId id="266" r:id="rId9"/>
    <p:sldId id="267" r:id="rId10"/>
    <p:sldId id="268" r:id="rId11"/>
    <p:sldId id="269" r:id="rId12"/>
    <p:sldId id="270" r:id="rId13"/>
    <p:sldId id="271" r:id="rId14"/>
    <p:sldId id="278" r:id="rId15"/>
  </p:sldIdLst>
  <p:sldSz cx="9144000" cy="6858000" type="screen4x3"/>
  <p:notesSz cx="6858000" cy="9144000"/>
  <p:defaultTextStyle>
    <a:defPPr>
      <a:defRPr lang="de-DE"/>
    </a:defPPr>
    <a:lvl1pPr algn="ctr" rtl="0" fontAlgn="base">
      <a:spcBef>
        <a:spcPct val="0"/>
      </a:spcBef>
      <a:spcAft>
        <a:spcPct val="0"/>
      </a:spcAft>
      <a:defRPr sz="2400" kern="1200">
        <a:solidFill>
          <a:srgbClr val="3333CC"/>
        </a:solidFill>
        <a:latin typeface="Arial" charset="0"/>
        <a:ea typeface="+mn-ea"/>
        <a:cs typeface="+mn-cs"/>
      </a:defRPr>
    </a:lvl1pPr>
    <a:lvl2pPr marL="457200" algn="ctr" rtl="0" fontAlgn="base">
      <a:spcBef>
        <a:spcPct val="0"/>
      </a:spcBef>
      <a:spcAft>
        <a:spcPct val="0"/>
      </a:spcAft>
      <a:defRPr sz="2400" kern="1200">
        <a:solidFill>
          <a:srgbClr val="3333CC"/>
        </a:solidFill>
        <a:latin typeface="Arial" charset="0"/>
        <a:ea typeface="+mn-ea"/>
        <a:cs typeface="+mn-cs"/>
      </a:defRPr>
    </a:lvl2pPr>
    <a:lvl3pPr marL="914400" algn="ctr" rtl="0" fontAlgn="base">
      <a:spcBef>
        <a:spcPct val="0"/>
      </a:spcBef>
      <a:spcAft>
        <a:spcPct val="0"/>
      </a:spcAft>
      <a:defRPr sz="2400" kern="1200">
        <a:solidFill>
          <a:srgbClr val="3333CC"/>
        </a:solidFill>
        <a:latin typeface="Arial" charset="0"/>
        <a:ea typeface="+mn-ea"/>
        <a:cs typeface="+mn-cs"/>
      </a:defRPr>
    </a:lvl3pPr>
    <a:lvl4pPr marL="1371600" algn="ctr" rtl="0" fontAlgn="base">
      <a:spcBef>
        <a:spcPct val="0"/>
      </a:spcBef>
      <a:spcAft>
        <a:spcPct val="0"/>
      </a:spcAft>
      <a:defRPr sz="2400" kern="1200">
        <a:solidFill>
          <a:srgbClr val="3333CC"/>
        </a:solidFill>
        <a:latin typeface="Arial" charset="0"/>
        <a:ea typeface="+mn-ea"/>
        <a:cs typeface="+mn-cs"/>
      </a:defRPr>
    </a:lvl4pPr>
    <a:lvl5pPr marL="1828800" algn="ctr" rtl="0" fontAlgn="base">
      <a:spcBef>
        <a:spcPct val="0"/>
      </a:spcBef>
      <a:spcAft>
        <a:spcPct val="0"/>
      </a:spcAft>
      <a:defRPr sz="2400" kern="1200">
        <a:solidFill>
          <a:srgbClr val="3333CC"/>
        </a:solidFill>
        <a:latin typeface="Arial" charset="0"/>
        <a:ea typeface="+mn-ea"/>
        <a:cs typeface="+mn-cs"/>
      </a:defRPr>
    </a:lvl5pPr>
    <a:lvl6pPr marL="2286000" algn="l" defTabSz="914400" rtl="0" eaLnBrk="1" latinLnBrk="0" hangingPunct="1">
      <a:defRPr sz="2400" kern="1200">
        <a:solidFill>
          <a:srgbClr val="3333CC"/>
        </a:solidFill>
        <a:latin typeface="Arial" charset="0"/>
        <a:ea typeface="+mn-ea"/>
        <a:cs typeface="+mn-cs"/>
      </a:defRPr>
    </a:lvl6pPr>
    <a:lvl7pPr marL="2743200" algn="l" defTabSz="914400" rtl="0" eaLnBrk="1" latinLnBrk="0" hangingPunct="1">
      <a:defRPr sz="2400" kern="1200">
        <a:solidFill>
          <a:srgbClr val="3333CC"/>
        </a:solidFill>
        <a:latin typeface="Arial" charset="0"/>
        <a:ea typeface="+mn-ea"/>
        <a:cs typeface="+mn-cs"/>
      </a:defRPr>
    </a:lvl7pPr>
    <a:lvl8pPr marL="3200400" algn="l" defTabSz="914400" rtl="0" eaLnBrk="1" latinLnBrk="0" hangingPunct="1">
      <a:defRPr sz="2400" kern="1200">
        <a:solidFill>
          <a:srgbClr val="3333CC"/>
        </a:solidFill>
        <a:latin typeface="Arial" charset="0"/>
        <a:ea typeface="+mn-ea"/>
        <a:cs typeface="+mn-cs"/>
      </a:defRPr>
    </a:lvl8pPr>
    <a:lvl9pPr marL="3657600" algn="l" defTabSz="914400" rtl="0" eaLnBrk="1" latinLnBrk="0" hangingPunct="1">
      <a:defRPr sz="2400" kern="1200">
        <a:solidFill>
          <a:srgbClr val="3333CC"/>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mann, Nicole (HMWEVW)" initials="HN(" lastIdx="1" clrIdx="0">
    <p:extLst>
      <p:ext uri="{19B8F6BF-5375-455C-9EA6-DF929625EA0E}">
        <p15:presenceInfo xmlns:p15="http://schemas.microsoft.com/office/powerpoint/2012/main" userId="Hannemann, Nicole (HMWEV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0038F0"/>
    <a:srgbClr val="FFFFFF"/>
    <a:srgbClr val="3333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700" autoAdjust="0"/>
  </p:normalViewPr>
  <p:slideViewPr>
    <p:cSldViewPr>
      <p:cViewPr varScale="1">
        <p:scale>
          <a:sx n="127" d="100"/>
          <a:sy n="127" d="100"/>
        </p:scale>
        <p:origin x="3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Times New Roman" pitchFamily="18" charset="0"/>
              </a:defRPr>
            </a:lvl1pPr>
          </a:lstStyle>
          <a:p>
            <a:endParaRPr lang="de-DE" altLang="de-DE"/>
          </a:p>
        </p:txBody>
      </p:sp>
      <p:sp>
        <p:nvSpPr>
          <p:cNvPr id="1433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endParaRPr lang="de-DE" altLang="de-DE"/>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Klicken Sie, um die Formate des Vorlagentextes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434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Times New Roman" pitchFamily="18" charset="0"/>
              </a:defRPr>
            </a:lvl1pPr>
          </a:lstStyle>
          <a:p>
            <a:endParaRPr lang="de-DE" altLang="de-DE"/>
          </a:p>
        </p:txBody>
      </p:sp>
      <p:sp>
        <p:nvSpPr>
          <p:cNvPr id="1434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fld id="{16214D34-971E-4049-B3A1-D38221AB03FB}" type="slidenum">
              <a:rPr lang="de-DE" altLang="de-DE"/>
              <a:pPr/>
              <a:t>‹Nr.›</a:t>
            </a:fld>
            <a:endParaRPr lang="de-DE" altLang="de-DE"/>
          </a:p>
        </p:txBody>
      </p:sp>
    </p:spTree>
    <p:extLst>
      <p:ext uri="{BB962C8B-B14F-4D97-AF65-F5344CB8AC3E}">
        <p14:creationId xmlns:p14="http://schemas.microsoft.com/office/powerpoint/2010/main" val="5749855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3079" name="Rectangle 7"/>
          <p:cNvSpPr>
            <a:spLocks noChangeArrowheads="1"/>
          </p:cNvSpPr>
          <p:nvPr/>
        </p:nvSpPr>
        <p:spPr bwMode="auto">
          <a:xfrm>
            <a:off x="293688" y="2679700"/>
            <a:ext cx="8853487" cy="4203700"/>
          </a:xfrm>
          <a:prstGeom prst="rect">
            <a:avLst/>
          </a:prstGeom>
          <a:solidFill>
            <a:srgbClr val="24489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de-DE" altLang="de-DE" sz="4800">
              <a:solidFill>
                <a:srgbClr val="244894"/>
              </a:solidFill>
              <a:latin typeface="Times" charset="0"/>
            </a:endParaRP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pPr lvl="0"/>
            <a:r>
              <a:rPr lang="de-DE" altLang="de-DE" noProof="0" smtClean="0"/>
              <a:t>Titelmasterformat durch Klicken bearbeiten</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buFont typeface="Wingdings" pitchFamily="2" charset="2"/>
              <a:buNone/>
              <a:defRPr sz="2800">
                <a:solidFill>
                  <a:schemeClr val="bg1"/>
                </a:solidFill>
              </a:defRPr>
            </a:lvl1pPr>
          </a:lstStyle>
          <a:p>
            <a:pPr lvl="0"/>
            <a:r>
              <a:rPr lang="de-DE" altLang="de-DE" noProof="0" smtClean="0"/>
              <a:t>Formatvorlage des Untertitelmasters durch Klicken bearbeiten</a:t>
            </a:r>
          </a:p>
        </p:txBody>
      </p:sp>
      <p:pic>
        <p:nvPicPr>
          <p:cNvPr id="3080" name="Picture 8" descr="Streif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9" descr="HM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373063"/>
            <a:ext cx="6381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Text Box 14"/>
          <p:cNvSpPr txBox="1">
            <a:spLocks noChangeArrowheads="1"/>
          </p:cNvSpPr>
          <p:nvPr/>
        </p:nvSpPr>
        <p:spPr bwMode="auto">
          <a:xfrm>
            <a:off x="914400" y="5715000"/>
            <a:ext cx="335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de-DE" altLang="de-DE">
              <a:solidFill>
                <a:schemeClr val="tx1"/>
              </a:solidFill>
              <a:latin typeface="Times New Roman" pitchFamily="18" charset="0"/>
            </a:endParaRPr>
          </a:p>
        </p:txBody>
      </p:sp>
      <p:sp>
        <p:nvSpPr>
          <p:cNvPr id="3088" name="Text Box 16"/>
          <p:cNvSpPr txBox="1">
            <a:spLocks noChangeArrowheads="1"/>
          </p:cNvSpPr>
          <p:nvPr/>
        </p:nvSpPr>
        <p:spPr bwMode="auto">
          <a:xfrm>
            <a:off x="531813" y="293688"/>
            <a:ext cx="36851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1200" b="1" dirty="0">
                <a:solidFill>
                  <a:srgbClr val="244894"/>
                </a:solidFill>
              </a:rPr>
              <a:t>Hessisches Ministerium für Wirtschaft,</a:t>
            </a:r>
          </a:p>
          <a:p>
            <a:pPr algn="l"/>
            <a:r>
              <a:rPr lang="de-DE" altLang="de-DE" sz="1200" b="1" dirty="0" smtClean="0">
                <a:solidFill>
                  <a:srgbClr val="244894"/>
                </a:solidFill>
              </a:rPr>
              <a:t>Energie,</a:t>
            </a:r>
            <a:r>
              <a:rPr lang="de-DE" altLang="de-DE" sz="1200" b="1" baseline="0" dirty="0" smtClean="0">
                <a:solidFill>
                  <a:srgbClr val="244894"/>
                </a:solidFill>
              </a:rPr>
              <a:t> </a:t>
            </a:r>
            <a:r>
              <a:rPr lang="de-DE" altLang="de-DE" sz="1200" b="1" dirty="0" smtClean="0">
                <a:solidFill>
                  <a:srgbClr val="244894"/>
                </a:solidFill>
              </a:rPr>
              <a:t>Verkehr,</a:t>
            </a:r>
            <a:r>
              <a:rPr lang="de-DE" altLang="de-DE" sz="1200" b="1" baseline="0" dirty="0" smtClean="0">
                <a:solidFill>
                  <a:srgbClr val="244894"/>
                </a:solidFill>
              </a:rPr>
              <a:t> </a:t>
            </a:r>
            <a:r>
              <a:rPr lang="de-DE" altLang="de-DE" sz="1200" b="1" dirty="0" smtClean="0">
                <a:solidFill>
                  <a:srgbClr val="244894"/>
                </a:solidFill>
              </a:rPr>
              <a:t>Wohnen und ländlichen Raum</a:t>
            </a:r>
            <a:endParaRPr lang="de-DE" altLang="de-DE" sz="1200" b="1" dirty="0">
              <a:solidFill>
                <a:srgbClr val="244894"/>
              </a:solidFill>
            </a:endParaRPr>
          </a:p>
        </p:txBody>
      </p:sp>
      <p:sp>
        <p:nvSpPr>
          <p:cNvPr id="3090" name="Rectangle 18"/>
          <p:cNvSpPr>
            <a:spLocks noGrp="1" noChangeArrowheads="1"/>
          </p:cNvSpPr>
          <p:nvPr>
            <p:ph type="dt" sz="half" idx="2"/>
          </p:nvPr>
        </p:nvSpPr>
        <p:spPr>
          <a:xfrm>
            <a:off x="609600" y="6324600"/>
            <a:ext cx="4419600" cy="381000"/>
          </a:xfrm>
        </p:spPr>
        <p:txBody>
          <a:bodyPr lIns="0" tIns="0" rIns="0" bIns="0"/>
          <a:lstStyle>
            <a:lvl1pPr eaLnBrk="0" hangingPunct="0">
              <a:defRPr sz="1200">
                <a:solidFill>
                  <a:schemeClr val="bg1"/>
                </a:solidFill>
              </a:defRPr>
            </a:lvl1pPr>
          </a:lstStyle>
          <a:p>
            <a:r>
              <a:rPr lang="de-DE" altLang="de-DE"/>
              <a:t>Wiesbaden, den </a:t>
            </a:r>
            <a:fld id="{4A6413C7-A9A1-44ED-A321-49848D5FFA2C}" type="datetime4">
              <a:rPr lang="de-DE" altLang="de-DE"/>
              <a:pPr/>
              <a:t>3. September 2024</a:t>
            </a:fld>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E635CBDE-1B7B-421F-A914-61005B8E07B6}" type="datetime2">
              <a:rPr lang="de-DE" altLang="de-DE"/>
              <a:pPr/>
              <a:t>Dienstag, 3. September 2024</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25747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242050" y="838200"/>
            <a:ext cx="1903413" cy="52578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1813" y="838200"/>
            <a:ext cx="5557837" cy="52578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A2B85FD0-E679-4DA4-879D-506D12D0DFC6}" type="datetime2">
              <a:rPr lang="de-DE" altLang="de-DE"/>
              <a:pPr/>
              <a:t>Dienstag, 3. September 2024</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193465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A6F67CC4-A361-46C1-A0E4-A0B7A4D9A742}" type="datetime2">
              <a:rPr lang="de-DE" altLang="de-DE"/>
              <a:pPr/>
              <a:t>Dienstag, 3. September 2024</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207229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fld id="{F3E0BF70-BABF-47E6-8292-CD3F50200D70}" type="datetime2">
              <a:rPr lang="de-DE" altLang="de-DE"/>
              <a:pPr/>
              <a:t>Dienstag, 3. September 2024</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140350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Inhaltsplatzhalter 2"/>
          <p:cNvSpPr>
            <a:spLocks noGrp="1"/>
          </p:cNvSpPr>
          <p:nvPr>
            <p:ph sz="half" idx="1"/>
          </p:nvPr>
        </p:nvSpPr>
        <p:spPr>
          <a:xfrm>
            <a:off x="531813" y="1981200"/>
            <a:ext cx="37306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414838" y="1981200"/>
            <a:ext cx="37306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fld id="{CEE7A584-8DC8-4411-B95E-C922CCD338E8}" type="datetime2">
              <a:rPr lang="de-DE" altLang="de-DE"/>
              <a:pPr/>
              <a:t>Dienstag, 3. September 2024</a:t>
            </a:fld>
            <a:endParaRPr lang="de-DE" altLang="de-DE"/>
          </a:p>
        </p:txBody>
      </p:sp>
      <p:sp>
        <p:nvSpPr>
          <p:cNvPr id="6" name="Fußzeilenplatzhalter 5"/>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226271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fld id="{4E4E4328-B013-4E3B-B3D8-879D35EBDE20}" type="datetime2">
              <a:rPr lang="de-DE" altLang="de-DE"/>
              <a:pPr/>
              <a:t>Dienstag, 3. September 2024</a:t>
            </a:fld>
            <a:endParaRPr lang="de-DE" altLang="de-DE"/>
          </a:p>
        </p:txBody>
      </p:sp>
      <p:sp>
        <p:nvSpPr>
          <p:cNvPr id="8" name="Fußzeilenplatzhalter 7"/>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767980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fld id="{71704D70-6826-4EEE-8E89-2D2CA8E93648}" type="datetime2">
              <a:rPr lang="de-DE" altLang="de-DE"/>
              <a:pPr/>
              <a:t>Dienstag, 3. September 2024</a:t>
            </a:fld>
            <a:endParaRPr lang="de-DE" altLang="de-DE"/>
          </a:p>
        </p:txBody>
      </p:sp>
      <p:sp>
        <p:nvSpPr>
          <p:cNvPr id="4" name="Fußzeilenplatzhalter 3"/>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107447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fld id="{0CF15FDC-7EA1-4210-97BE-A615F8BA5DD3}" type="datetime2">
              <a:rPr lang="de-DE" altLang="de-DE"/>
              <a:pPr/>
              <a:t>Dienstag, 3. September 2024</a:t>
            </a:fld>
            <a:endParaRPr lang="de-DE" altLang="de-DE"/>
          </a:p>
        </p:txBody>
      </p:sp>
      <p:sp>
        <p:nvSpPr>
          <p:cNvPr id="3" name="Fußzeilenplatzhalter 2"/>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299936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fld id="{7F13C77C-6697-4451-ADF9-4C61DDB60B30}" type="datetime2">
              <a:rPr lang="de-DE" altLang="de-DE"/>
              <a:pPr/>
              <a:t>Dienstag, 3. September 2024</a:t>
            </a:fld>
            <a:endParaRPr lang="de-DE" altLang="de-DE"/>
          </a:p>
        </p:txBody>
      </p:sp>
      <p:sp>
        <p:nvSpPr>
          <p:cNvPr id="6" name="Fußzeilenplatzhalter 5"/>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163201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fld id="{EB858625-F70B-4BF8-BF31-708ADDA5D67F}" type="datetime2">
              <a:rPr lang="de-DE" altLang="de-DE"/>
              <a:pPr/>
              <a:t>Dienstag, 3. September 2024</a:t>
            </a:fld>
            <a:endParaRPr lang="de-DE" altLang="de-DE"/>
          </a:p>
        </p:txBody>
      </p:sp>
      <p:sp>
        <p:nvSpPr>
          <p:cNvPr id="6" name="Fußzeilenplatzhalter 5"/>
          <p:cNvSpPr>
            <a:spLocks noGrp="1"/>
          </p:cNvSpPr>
          <p:nvPr>
            <p:ph type="ftr" sz="quarter" idx="11"/>
          </p:nvPr>
        </p:nvSpPr>
        <p:spPr/>
        <p:txBody>
          <a:bodyPr/>
          <a:lstStyle>
            <a:lvl1pPr>
              <a:defRPr/>
            </a:lvl1pPr>
          </a:lstStyle>
          <a:p>
            <a:r>
              <a:rPr lang="de-DE" altLang="de-DE" dirty="0" smtClean="0"/>
              <a:t>Hessisches Ministerium für Wirtschaft, Energie, Verkehr, Wohnen und ländlichen Raum</a:t>
            </a:r>
          </a:p>
          <a:p>
            <a:endParaRPr lang="de-DE" altLang="de-DE" dirty="0"/>
          </a:p>
        </p:txBody>
      </p:sp>
    </p:spTree>
    <p:extLst>
      <p:ext uri="{BB962C8B-B14F-4D97-AF65-F5344CB8AC3E}">
        <p14:creationId xmlns:p14="http://schemas.microsoft.com/office/powerpoint/2010/main" val="1527760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6136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Titel</a:t>
            </a:r>
          </a:p>
        </p:txBody>
      </p:sp>
      <p:sp>
        <p:nvSpPr>
          <p:cNvPr id="1027" name="Rectangle 3"/>
          <p:cNvSpPr>
            <a:spLocks noGrp="1" noChangeArrowheads="1"/>
          </p:cNvSpPr>
          <p:nvPr>
            <p:ph type="body" idx="1"/>
          </p:nvPr>
        </p:nvSpPr>
        <p:spPr bwMode="auto">
          <a:xfrm>
            <a:off x="531813" y="1981200"/>
            <a:ext cx="761365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Rectangle 4"/>
          <p:cNvSpPr>
            <a:spLocks noGrp="1" noChangeArrowheads="1"/>
          </p:cNvSpPr>
          <p:nvPr>
            <p:ph type="dt" sz="half" idx="2"/>
          </p:nvPr>
        </p:nvSpPr>
        <p:spPr bwMode="auto">
          <a:xfrm>
            <a:off x="533400" y="6400800"/>
            <a:ext cx="294005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defRPr sz="1000">
                <a:solidFill>
                  <a:srgbClr val="244894"/>
                </a:solidFill>
              </a:defRPr>
            </a:lvl1pPr>
          </a:lstStyle>
          <a:p>
            <a:fld id="{143AB1C7-8EBC-4FC2-A411-75C050181388}" type="datetime2">
              <a:rPr lang="de-DE" altLang="de-DE"/>
              <a:pPr/>
              <a:t>Dienstag, 3. September 2024</a:t>
            </a:fld>
            <a:endParaRPr lang="de-DE" altLang="de-DE"/>
          </a:p>
        </p:txBody>
      </p:sp>
      <p:sp>
        <p:nvSpPr>
          <p:cNvPr id="1029" name="Rectangle 5"/>
          <p:cNvSpPr>
            <a:spLocks noGrp="1" noChangeArrowheads="1"/>
          </p:cNvSpPr>
          <p:nvPr>
            <p:ph type="ftr" sz="quarter" idx="3"/>
          </p:nvPr>
        </p:nvSpPr>
        <p:spPr bwMode="auto">
          <a:xfrm>
            <a:off x="531812" y="293688"/>
            <a:ext cx="555235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000">
                <a:solidFill>
                  <a:srgbClr val="244894"/>
                </a:solidFill>
              </a:defRPr>
            </a:lvl1pPr>
          </a:lstStyle>
          <a:p>
            <a:r>
              <a:rPr lang="de-DE" altLang="de-DE" dirty="0" smtClean="0"/>
              <a:t>Hessisches Ministerium für Wirtschaft, Energie, Verkehr und Wohnen</a:t>
            </a:r>
          </a:p>
          <a:p>
            <a:endParaRPr lang="de-DE" altLang="de-DE" dirty="0"/>
          </a:p>
        </p:txBody>
      </p:sp>
      <p:pic>
        <p:nvPicPr>
          <p:cNvPr id="1031" name="Picture 7" descr="Streifen"/>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8"/>
          <p:cNvSpPr>
            <a:spLocks noChangeArrowheads="1"/>
          </p:cNvSpPr>
          <p:nvPr/>
        </p:nvSpPr>
        <p:spPr bwMode="auto">
          <a:xfrm>
            <a:off x="6553200" y="6400800"/>
            <a:ext cx="2286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eaLnBrk="0" hangingPunct="0"/>
            <a:fld id="{25AAF237-D767-4F5F-8876-875A0C806A38}" type="slidenum">
              <a:rPr lang="it-IT" altLang="de-DE" sz="1000">
                <a:solidFill>
                  <a:srgbClr val="244894"/>
                </a:solidFill>
              </a:rPr>
              <a:pPr algn="r" eaLnBrk="0" hangingPunct="0"/>
              <a:t>‹Nr.›</a:t>
            </a:fld>
            <a:endParaRPr lang="it-IT" altLang="de-DE" sz="1000">
              <a:solidFill>
                <a:srgbClr val="244894"/>
              </a:solidFill>
            </a:endParaRPr>
          </a:p>
        </p:txBody>
      </p:sp>
      <p:pic>
        <p:nvPicPr>
          <p:cNvPr id="1034" name="Picture 10" descr="HM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53400" y="373063"/>
            <a:ext cx="6381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rtl="0" eaLnBrk="1" fontAlgn="base" hangingPunct="1">
        <a:spcBef>
          <a:spcPct val="0"/>
        </a:spcBef>
        <a:spcAft>
          <a:spcPct val="0"/>
        </a:spcAft>
        <a:defRPr sz="2400" b="1">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p:titleStyle>
    <p:bodyStyle>
      <a:lvl1pPr marL="342900" indent="-342900" algn="l" rtl="0" eaLnBrk="1" fontAlgn="base" hangingPunct="1">
        <a:lnSpc>
          <a:spcPct val="139000"/>
        </a:lnSpc>
        <a:spcBef>
          <a:spcPct val="0"/>
        </a:spcBef>
        <a:spcAft>
          <a:spcPct val="0"/>
        </a:spcAft>
        <a:buClr>
          <a:srgbClr val="D3242E"/>
        </a:buClr>
        <a:buFont typeface="Wingdings" pitchFamily="2" charset="2"/>
        <a:buChar char="§"/>
        <a:defRPr sz="2000">
          <a:solidFill>
            <a:srgbClr val="244894"/>
          </a:solidFill>
          <a:latin typeface="+mn-lt"/>
          <a:ea typeface="+mn-ea"/>
          <a:cs typeface="+mn-cs"/>
        </a:defRPr>
      </a:lvl1pPr>
      <a:lvl2pPr marL="742950" indent="-28575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2pPr>
      <a:lvl3pPr marL="11430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3pPr>
      <a:lvl4pPr marL="16002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4pPr>
      <a:lvl5pPr marL="20574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5pPr>
      <a:lvl6pPr marL="25146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6pPr>
      <a:lvl7pPr marL="29718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7pPr>
      <a:lvl8pPr marL="34290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8pPr>
      <a:lvl9pPr marL="38862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
          <p:cNvSpPr>
            <a:spLocks noGrp="1" noChangeArrowheads="1"/>
          </p:cNvSpPr>
          <p:nvPr>
            <p:ph type="dt" sz="half" idx="2"/>
          </p:nvPr>
        </p:nvSpPr>
        <p:spPr/>
        <p:txBody>
          <a:bodyPr/>
          <a:lstStyle/>
          <a:p>
            <a:r>
              <a:rPr lang="de-DE" altLang="de-DE"/>
              <a:t>Wiesbaden, den </a:t>
            </a:r>
            <a:fld id="{4A6413C7-A9A1-44ED-A321-49848D5FFA2C}" type="datetime4">
              <a:rPr lang="de-DE" altLang="de-DE"/>
              <a:pPr/>
              <a:t>3. September 2024</a:t>
            </a:fld>
            <a:endParaRPr lang="de-DE" altLang="de-DE"/>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9244" y="335257"/>
            <a:ext cx="2733443" cy="573463"/>
          </a:xfrm>
          <a:prstGeom prst="rect">
            <a:avLst/>
          </a:prstGeom>
        </p:spPr>
      </p:pic>
      <p:sp>
        <p:nvSpPr>
          <p:cNvPr id="7" name="Rectangle 2"/>
          <p:cNvSpPr>
            <a:spLocks noGrp="1" noChangeArrowheads="1"/>
          </p:cNvSpPr>
          <p:nvPr>
            <p:ph type="ctrTitle" hasCustomPrompt="1"/>
          </p:nvPr>
        </p:nvSpPr>
        <p:spPr>
          <a:xfrm>
            <a:off x="531813" y="1668463"/>
            <a:ext cx="7772400" cy="1143000"/>
          </a:xfrm>
        </p:spPr>
        <p:txBody>
          <a:bodyPr anchor="ctr"/>
          <a:lstStyle>
            <a:lvl1pPr>
              <a:defRPr/>
            </a:lvl1pPr>
          </a:lstStyle>
          <a:p>
            <a:pPr lvl="0"/>
            <a:r>
              <a:rPr lang="de-DE" altLang="de-DE" noProof="0" dirty="0" smtClean="0"/>
              <a:t>Europa in Hessen:</a:t>
            </a:r>
            <a:br>
              <a:rPr lang="de-DE" altLang="de-DE" noProof="0" dirty="0" smtClean="0"/>
            </a:br>
            <a:r>
              <a:rPr lang="de-DE" altLang="de-DE" noProof="0" dirty="0" smtClean="0"/>
              <a:t>Fördermöglichkeiten für regionale Projekte </a:t>
            </a:r>
          </a:p>
        </p:txBody>
      </p:sp>
      <p:sp>
        <p:nvSpPr>
          <p:cNvPr id="9" name="Rectangle 7"/>
          <p:cNvSpPr>
            <a:spLocks noChangeArrowheads="1"/>
          </p:cNvSpPr>
          <p:nvPr/>
        </p:nvSpPr>
        <p:spPr bwMode="auto">
          <a:xfrm>
            <a:off x="293688" y="2679700"/>
            <a:ext cx="8853487" cy="4203700"/>
          </a:xfrm>
          <a:prstGeom prst="rect">
            <a:avLst/>
          </a:prstGeom>
          <a:solidFill>
            <a:srgbClr val="24489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de-DE" altLang="de-DE" sz="4800">
              <a:solidFill>
                <a:srgbClr val="244894"/>
              </a:solidFill>
              <a:latin typeface="Times" charset="0"/>
            </a:endParaRPr>
          </a:p>
        </p:txBody>
      </p:sp>
      <p:sp>
        <p:nvSpPr>
          <p:cNvPr id="11" name="Rectangle 3"/>
          <p:cNvSpPr>
            <a:spLocks noGrp="1" noChangeArrowheads="1"/>
          </p:cNvSpPr>
          <p:nvPr>
            <p:ph type="subTitle" idx="1" hasCustomPrompt="1"/>
          </p:nvPr>
        </p:nvSpPr>
        <p:spPr>
          <a:xfrm>
            <a:off x="531813" y="3122613"/>
            <a:ext cx="6400800" cy="1752600"/>
          </a:xfrm>
        </p:spPr>
        <p:txBody>
          <a:bodyPr/>
          <a:lstStyle>
            <a:lvl1pPr marL="0" indent="0">
              <a:buFont typeface="Wingdings" pitchFamily="2" charset="2"/>
              <a:buNone/>
              <a:defRPr sz="2800">
                <a:solidFill>
                  <a:schemeClr val="bg1"/>
                </a:solidFill>
              </a:defRPr>
            </a:lvl1pPr>
          </a:lstStyle>
          <a:p>
            <a:pPr lvl="0"/>
            <a:r>
              <a:rPr lang="de-DE" altLang="de-DE" noProof="0" dirty="0" smtClean="0"/>
              <a:t>Förderprogramm</a:t>
            </a:r>
          </a:p>
          <a:p>
            <a:pPr lvl="0"/>
            <a:r>
              <a:rPr lang="de-DE" altLang="de-DE" noProof="0" dirty="0" smtClean="0"/>
              <a:t>„Förderung von überbetrieblichen Berufsbildungsstätten“</a:t>
            </a:r>
          </a:p>
          <a:p>
            <a:pPr lvl="0"/>
            <a:endParaRPr lang="de-DE" altLang="de-DE" noProof="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5960" y="334800"/>
            <a:ext cx="2419503" cy="507600"/>
          </a:xfrm>
          <a:prstGeom prst="rect">
            <a:avLst/>
          </a:prstGeom>
        </p:spPr>
      </p:pic>
      <p:sp>
        <p:nvSpPr>
          <p:cNvPr id="7" name="Titel 1"/>
          <p:cNvSpPr txBox="1">
            <a:spLocks/>
          </p:cNvSpPr>
          <p:nvPr/>
        </p:nvSpPr>
        <p:spPr>
          <a:xfrm>
            <a:off x="531813" y="838200"/>
            <a:ext cx="7613650" cy="1143000"/>
          </a:xfrm>
          <a:prstGeom prst="rect">
            <a:avLst/>
          </a:prstGeom>
        </p:spPr>
        <p:txBody>
          <a:bodyPr/>
          <a:lstStyle>
            <a:lvl1pPr algn="l" defTabSz="1165225" rtl="0" eaLnBrk="1" fontAlgn="base" hangingPunct="1">
              <a:spcBef>
                <a:spcPct val="0"/>
              </a:spcBef>
              <a:spcAft>
                <a:spcPct val="0"/>
              </a:spcAft>
              <a:defRPr sz="2400" b="1" baseline="0">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smtClean="0"/>
              <a:t>III. 2. b) Rechtliche Grundlagen der Förderung von 	ÜBS in Hessen - wer kann gefördert 	werden?</a:t>
            </a:r>
            <a:endParaRPr lang="de-DE" kern="0" dirty="0"/>
          </a:p>
        </p:txBody>
      </p:sp>
      <p:sp>
        <p:nvSpPr>
          <p:cNvPr id="8" name="Textfeld 7"/>
          <p:cNvSpPr txBox="1"/>
          <p:nvPr/>
        </p:nvSpPr>
        <p:spPr>
          <a:xfrm>
            <a:off x="531812" y="2132857"/>
            <a:ext cx="8288660" cy="4093428"/>
          </a:xfrm>
          <a:prstGeom prst="rect">
            <a:avLst/>
          </a:prstGeom>
          <a:noFill/>
        </p:spPr>
        <p:txBody>
          <a:bodyPr wrap="square" rtlCol="0">
            <a:spAutoFit/>
          </a:bodyPr>
          <a:lstStyle/>
          <a:p>
            <a:pPr marL="342900" indent="-342900" algn="l">
              <a:buFont typeface="Arial" panose="020B0604020202020204" pitchFamily="34" charset="0"/>
              <a:buChar char="•"/>
            </a:pPr>
            <a:r>
              <a:rPr lang="de-DE" sz="2000" dirty="0" smtClean="0">
                <a:solidFill>
                  <a:srgbClr val="244894"/>
                </a:solidFill>
              </a:rPr>
              <a:t>Antragsberechtigt sind Körperschaften des öffentlichen Rechts, sowie nicht auf Gewinnerzielung ausgerichtete Personen des Privatrechts, die Träger überbetrieblicher Berufsbildungsstätten sind.</a:t>
            </a:r>
          </a:p>
          <a:p>
            <a:pPr marL="342900" indent="-342900" algn="l">
              <a:buFont typeface="Arial" panose="020B0604020202020204" pitchFamily="34" charset="0"/>
              <a:buChar char="•"/>
            </a:pPr>
            <a:r>
              <a:rPr lang="de-DE" sz="2000" dirty="0" smtClean="0">
                <a:solidFill>
                  <a:srgbClr val="244894"/>
                </a:solidFill>
              </a:rPr>
              <a:t>Zur Zielgruppe des Förderprogramms gehören überwiegend überbetriebliche Berufsbildungseinrichtungen, die Handwerksberufe in Hessen aus-und/oder weiterbilden. Dazu zählen:</a:t>
            </a:r>
            <a:r>
              <a:rPr lang="de-DE" sz="2000" baseline="0" dirty="0" smtClean="0">
                <a:solidFill>
                  <a:srgbClr val="244894"/>
                </a:solidFill>
              </a:rPr>
              <a:t> </a:t>
            </a:r>
            <a:r>
              <a:rPr lang="de-DE" sz="2000" dirty="0" smtClean="0">
                <a:solidFill>
                  <a:srgbClr val="244894"/>
                </a:solidFill>
              </a:rPr>
              <a:t>Die drei Handwerkskammern in Hessen</a:t>
            </a:r>
            <a:r>
              <a:rPr lang="de-DE" sz="2000" baseline="0" dirty="0" smtClean="0">
                <a:solidFill>
                  <a:srgbClr val="244894"/>
                </a:solidFill>
              </a:rPr>
              <a:t>: </a:t>
            </a:r>
            <a:r>
              <a:rPr lang="de-DE" sz="2000" dirty="0" smtClean="0">
                <a:solidFill>
                  <a:srgbClr val="244894"/>
                </a:solidFill>
              </a:rPr>
              <a:t>Wiesbaden, Frankfurt-Rhein-Main, Kassel</a:t>
            </a:r>
          </a:p>
          <a:p>
            <a:pPr marL="342900" indent="-342900" algn="l">
              <a:buFont typeface="Arial" panose="020B0604020202020204" pitchFamily="34" charset="0"/>
              <a:buChar char="•"/>
            </a:pPr>
            <a:r>
              <a:rPr lang="de-DE" sz="2000" dirty="0" smtClean="0">
                <a:solidFill>
                  <a:srgbClr val="244894"/>
                </a:solidFill>
              </a:rPr>
              <a:t>Über</a:t>
            </a:r>
            <a:r>
              <a:rPr lang="de-DE" sz="2000" baseline="0" dirty="0" smtClean="0">
                <a:solidFill>
                  <a:srgbClr val="244894"/>
                </a:solidFill>
              </a:rPr>
              <a:t> </a:t>
            </a:r>
            <a:r>
              <a:rPr lang="de-DE" sz="2000" dirty="0" smtClean="0">
                <a:solidFill>
                  <a:srgbClr val="244894"/>
                </a:solidFill>
              </a:rPr>
              <a:t>50 Bildungszentren von Fachverbänden, Innungen, eingetragenen Vereine des hessischen Handwerks</a:t>
            </a:r>
          </a:p>
          <a:p>
            <a:pPr marL="342900" indent="-342900" algn="l">
              <a:buFont typeface="Arial" panose="020B0604020202020204" pitchFamily="34" charset="0"/>
              <a:buChar char="•"/>
            </a:pPr>
            <a:r>
              <a:rPr lang="de-DE" sz="2000" baseline="0" dirty="0" smtClean="0">
                <a:solidFill>
                  <a:srgbClr val="244894"/>
                </a:solidFill>
              </a:rPr>
              <a:t>Antragsberechtigt sind auch Industrie- und Handelskammern, sofern sie Träger einer ÜBS sind. </a:t>
            </a:r>
            <a:endParaRPr lang="de-DE" sz="2000" dirty="0" smtClean="0">
              <a:solidFill>
                <a:srgbClr val="244894"/>
              </a:solidFill>
            </a:endParaRPr>
          </a:p>
          <a:p>
            <a:pPr marL="342900" indent="-342900" algn="l">
              <a:buFont typeface="Arial" panose="020B0604020202020204" pitchFamily="34" charset="0"/>
              <a:buChar char="•"/>
            </a:pPr>
            <a:endParaRPr lang="de-DE" sz="2000" dirty="0">
              <a:solidFill>
                <a:srgbClr val="244894"/>
              </a:solidFill>
            </a:endParaRPr>
          </a:p>
        </p:txBody>
      </p:sp>
    </p:spTree>
    <p:extLst>
      <p:ext uri="{BB962C8B-B14F-4D97-AF65-F5344CB8AC3E}">
        <p14:creationId xmlns:p14="http://schemas.microsoft.com/office/powerpoint/2010/main" val="846456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000" y="334800"/>
            <a:ext cx="2419503" cy="507600"/>
          </a:xfrm>
          <a:prstGeom prst="rect">
            <a:avLst/>
          </a:prstGeom>
        </p:spPr>
      </p:pic>
      <p:sp>
        <p:nvSpPr>
          <p:cNvPr id="7" name="Titel 1"/>
          <p:cNvSpPr txBox="1">
            <a:spLocks/>
          </p:cNvSpPr>
          <p:nvPr/>
        </p:nvSpPr>
        <p:spPr>
          <a:xfrm>
            <a:off x="531813" y="838200"/>
            <a:ext cx="7613650" cy="1143000"/>
          </a:xfrm>
          <a:prstGeom prst="rect">
            <a:avLst/>
          </a:prstGeom>
        </p:spPr>
        <p:txBody>
          <a:bodyPr/>
          <a:lstStyle>
            <a:lvl1pPr algn="l" defTabSz="715963" rtl="0" eaLnBrk="1" fontAlgn="base" hangingPunct="1">
              <a:spcBef>
                <a:spcPct val="0"/>
              </a:spcBef>
              <a:spcAft>
                <a:spcPct val="0"/>
              </a:spcAft>
              <a:tabLst>
                <a:tab pos="715963" algn="l"/>
                <a:tab pos="1074738" algn="l"/>
              </a:tabLst>
              <a:defRPr sz="2400" b="1" baseline="0">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smtClean="0"/>
              <a:t>III. 2. c) Rechtliche Grundlagen der Förderung von 		ÜBS in Hessen - Fördervoraussetzungen</a:t>
            </a:r>
            <a:endParaRPr lang="de-DE" kern="0" dirty="0"/>
          </a:p>
        </p:txBody>
      </p:sp>
      <p:sp>
        <p:nvSpPr>
          <p:cNvPr id="8" name="Textfeld 7"/>
          <p:cNvSpPr txBox="1"/>
          <p:nvPr/>
        </p:nvSpPr>
        <p:spPr>
          <a:xfrm>
            <a:off x="529120" y="2132856"/>
            <a:ext cx="8209052" cy="4154984"/>
          </a:xfrm>
          <a:prstGeom prst="rect">
            <a:avLst/>
          </a:prstGeom>
          <a:noFill/>
        </p:spPr>
        <p:txBody>
          <a:bodyPr wrap="square" rtlCol="0">
            <a:spAutoFit/>
          </a:bodyPr>
          <a:lstStyle/>
          <a:p>
            <a:pPr algn="l"/>
            <a:r>
              <a:rPr lang="de-DE" sz="2000" dirty="0" smtClean="0">
                <a:solidFill>
                  <a:srgbClr val="244894"/>
                </a:solidFill>
              </a:rPr>
              <a:t>zunächst</a:t>
            </a:r>
            <a:r>
              <a:rPr lang="de-DE" sz="2000" baseline="0" dirty="0" smtClean="0">
                <a:solidFill>
                  <a:srgbClr val="244894"/>
                </a:solidFill>
              </a:rPr>
              <a:t> zu differenzieren: Förderung ist möglich mit EFRE-Mitteln und mit Mitteln des Landes Hessen. Je nach Einsatz der Mittel ergeben sich unterschiedliche Voraussetzungen:</a:t>
            </a:r>
          </a:p>
          <a:p>
            <a:pPr marL="342900" indent="-342900" algn="l">
              <a:buFont typeface="Arial" panose="020B0604020202020204" pitchFamily="34" charset="0"/>
              <a:buChar char="•"/>
            </a:pPr>
            <a:r>
              <a:rPr lang="de-DE" sz="2000" baseline="0" dirty="0" smtClean="0">
                <a:solidFill>
                  <a:srgbClr val="244894"/>
                </a:solidFill>
              </a:rPr>
              <a:t>Förderung mit Einsatz von EFRE-Mitteln:</a:t>
            </a:r>
          </a:p>
          <a:p>
            <a:pPr marL="800100" lvl="1" indent="-342900" algn="l">
              <a:buFont typeface="Courier New" panose="02070309020205020404" pitchFamily="49" charset="0"/>
              <a:buChar char="o"/>
            </a:pPr>
            <a:r>
              <a:rPr lang="de-DE" sz="2000" baseline="0" dirty="0" smtClean="0">
                <a:solidFill>
                  <a:srgbClr val="244894"/>
                </a:solidFill>
              </a:rPr>
              <a:t>Bei Bauvorhaben müssen die förderfähigen Ausgaben 500.000 EUR übersteigen</a:t>
            </a:r>
          </a:p>
          <a:p>
            <a:pPr marL="800100" lvl="1" indent="-342900" algn="l">
              <a:buFont typeface="Courier New" panose="02070309020205020404" pitchFamily="49" charset="0"/>
              <a:buChar char="o"/>
            </a:pPr>
            <a:r>
              <a:rPr lang="de-DE" sz="2000" baseline="0" dirty="0" smtClean="0">
                <a:solidFill>
                  <a:srgbClr val="244894"/>
                </a:solidFill>
              </a:rPr>
              <a:t>Bei Ausstattungsvorhaben müssen die förderfähigen Ausgaben 100.000 EUR übersteigen</a:t>
            </a:r>
          </a:p>
          <a:p>
            <a:pPr marL="342900" lvl="1" indent="-342900" algn="l">
              <a:buFont typeface="Arial" panose="020B0604020202020204" pitchFamily="34" charset="0"/>
              <a:buChar char="•"/>
            </a:pPr>
            <a:r>
              <a:rPr lang="de-DE" sz="2000" baseline="0" dirty="0" smtClean="0">
                <a:solidFill>
                  <a:srgbClr val="244894"/>
                </a:solidFill>
              </a:rPr>
              <a:t>Förderung mit Einsatz von Landesmitteln: </a:t>
            </a:r>
          </a:p>
          <a:p>
            <a:pPr marL="800100" lvl="2" indent="-342900" algn="l">
              <a:buFont typeface="Courier New" panose="02070309020205020404" pitchFamily="49" charset="0"/>
              <a:buChar char="o"/>
            </a:pPr>
            <a:r>
              <a:rPr lang="de-DE" sz="2000" baseline="0" dirty="0" smtClean="0">
                <a:solidFill>
                  <a:srgbClr val="244894"/>
                </a:solidFill>
              </a:rPr>
              <a:t>Zuwendungsfähige Ausgaben bei Bauvorhaben: </a:t>
            </a:r>
            <a:r>
              <a:rPr lang="de-DE" sz="2000" dirty="0" smtClean="0">
                <a:solidFill>
                  <a:srgbClr val="244894"/>
                </a:solidFill>
              </a:rPr>
              <a:t>&gt; </a:t>
            </a:r>
            <a:r>
              <a:rPr lang="de-DE" sz="2000" baseline="0" dirty="0" smtClean="0">
                <a:solidFill>
                  <a:srgbClr val="244894"/>
                </a:solidFill>
              </a:rPr>
              <a:t>50.000 EUR</a:t>
            </a:r>
          </a:p>
          <a:p>
            <a:pPr marL="800100" lvl="2" indent="-342900" algn="l">
              <a:buFont typeface="Courier New" panose="02070309020205020404" pitchFamily="49" charset="0"/>
              <a:buChar char="o"/>
            </a:pPr>
            <a:r>
              <a:rPr lang="de-DE" sz="2000" baseline="0" dirty="0" smtClean="0">
                <a:solidFill>
                  <a:srgbClr val="244894"/>
                </a:solidFill>
              </a:rPr>
              <a:t>Zuwendungsfähige Ausgaben bei Ausstattungsvorhaben:  </a:t>
            </a:r>
          </a:p>
          <a:p>
            <a:pPr marL="914400" lvl="3" algn="l"/>
            <a:r>
              <a:rPr lang="de-DE" sz="2000" baseline="0" dirty="0" smtClean="0">
                <a:solidFill>
                  <a:srgbClr val="244894"/>
                </a:solidFill>
              </a:rPr>
              <a:t>&gt; 10.000 EUR</a:t>
            </a:r>
          </a:p>
          <a:p>
            <a:pPr marL="800100" lvl="1" indent="-342900" algn="l">
              <a:buFont typeface="Arial" panose="020B0604020202020204" pitchFamily="34" charset="0"/>
              <a:buChar char="•"/>
            </a:pPr>
            <a:endParaRPr lang="de-DE" baseline="0" dirty="0" smtClean="0">
              <a:solidFill>
                <a:srgbClr val="244894"/>
              </a:solidFill>
            </a:endParaRPr>
          </a:p>
        </p:txBody>
      </p:sp>
    </p:spTree>
    <p:extLst>
      <p:ext uri="{BB962C8B-B14F-4D97-AF65-F5344CB8AC3E}">
        <p14:creationId xmlns:p14="http://schemas.microsoft.com/office/powerpoint/2010/main" val="3738818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000" y="334800"/>
            <a:ext cx="2419503" cy="507600"/>
          </a:xfrm>
          <a:prstGeom prst="rect">
            <a:avLst/>
          </a:prstGeom>
        </p:spPr>
      </p:pic>
      <p:sp>
        <p:nvSpPr>
          <p:cNvPr id="7" name="Titel 1"/>
          <p:cNvSpPr txBox="1">
            <a:spLocks/>
          </p:cNvSpPr>
          <p:nvPr/>
        </p:nvSpPr>
        <p:spPr>
          <a:xfrm>
            <a:off x="531813" y="838200"/>
            <a:ext cx="7613650" cy="1143000"/>
          </a:xfrm>
          <a:prstGeom prst="rect">
            <a:avLst/>
          </a:prstGeom>
        </p:spPr>
        <p:txBody>
          <a:bodyPr/>
          <a:lstStyle>
            <a:lvl1pPr algn="l" defTabSz="1165225" rtl="0" eaLnBrk="1" fontAlgn="base" hangingPunct="1">
              <a:spcBef>
                <a:spcPct val="0"/>
              </a:spcBef>
              <a:spcAft>
                <a:spcPct val="0"/>
              </a:spcAft>
              <a:defRPr sz="2400" b="1" baseline="0">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smtClean="0"/>
              <a:t>III. 2. d) Rechtliche Grundlagen der Förderung von 	ÜBS in Hessen – in welcher Höhe kann 	gefördert werden </a:t>
            </a:r>
            <a:endParaRPr lang="de-DE" kern="0" dirty="0"/>
          </a:p>
        </p:txBody>
      </p:sp>
      <p:sp>
        <p:nvSpPr>
          <p:cNvPr id="8" name="Textfeld 7"/>
          <p:cNvSpPr txBox="1"/>
          <p:nvPr/>
        </p:nvSpPr>
        <p:spPr>
          <a:xfrm>
            <a:off x="531812" y="2348880"/>
            <a:ext cx="8072636" cy="3539430"/>
          </a:xfrm>
          <a:prstGeom prst="rect">
            <a:avLst/>
          </a:prstGeom>
          <a:noFill/>
        </p:spPr>
        <p:txBody>
          <a:bodyPr wrap="square" rtlCol="0">
            <a:spAutoFit/>
          </a:bodyPr>
          <a:lstStyle/>
          <a:p>
            <a:pPr marL="342900" indent="-342900" algn="l">
              <a:buFont typeface="Arial" panose="020B0604020202020204" pitchFamily="34" charset="0"/>
              <a:buChar char="•"/>
            </a:pPr>
            <a:r>
              <a:rPr lang="de-DE" sz="2000" dirty="0" smtClean="0">
                <a:solidFill>
                  <a:srgbClr val="244894"/>
                </a:solidFill>
              </a:rPr>
              <a:t>Für</a:t>
            </a:r>
            <a:r>
              <a:rPr lang="de-DE" sz="2000" baseline="0" dirty="0" smtClean="0">
                <a:solidFill>
                  <a:srgbClr val="244894"/>
                </a:solidFill>
              </a:rPr>
              <a:t> Vorhaben mit Gesamtausgaben ab 50.000 EUR bis zu 75% außerhalb GRW-Gebiete und bis zu 90% in GRW Gebieten bei Alleinfinanzierung durch das Land Hessen (es muss ein besonderes Interesse des Landes Hessen vorliegen).</a:t>
            </a:r>
          </a:p>
          <a:p>
            <a:pPr marL="342900" indent="-342900" algn="l">
              <a:buFont typeface="Arial" panose="020B0604020202020204" pitchFamily="34" charset="0"/>
              <a:buChar char="•"/>
            </a:pPr>
            <a:endParaRPr lang="de-DE" sz="2000" baseline="0" dirty="0" smtClean="0">
              <a:solidFill>
                <a:srgbClr val="244894"/>
              </a:solidFill>
            </a:endParaRPr>
          </a:p>
          <a:p>
            <a:pPr marL="342900" indent="-342900" algn="l">
              <a:buFont typeface="Arial" panose="020B0604020202020204" pitchFamily="34" charset="0"/>
              <a:buChar char="•"/>
            </a:pPr>
            <a:r>
              <a:rPr lang="de-DE" sz="2000" baseline="0" dirty="0" smtClean="0">
                <a:solidFill>
                  <a:srgbClr val="244894"/>
                </a:solidFill>
              </a:rPr>
              <a:t>Für Vorhaben bei einer Mitfinanzierung durch andere Zuwendungsgeber wird die jeweilige Höhe im Einvernehmen der Zuwendungsgeber festgelegt (zu beachten ist nur: die Förderung durch das Land Hessen sollte nicht höher sein, als die der anderen Zuwendungsgeber).</a:t>
            </a:r>
          </a:p>
          <a:p>
            <a:pPr marL="342900" indent="-342900" algn="l">
              <a:buFont typeface="Arial" panose="020B0604020202020204" pitchFamily="34" charset="0"/>
              <a:buChar char="•"/>
            </a:pPr>
            <a:endParaRPr lang="de-DE" dirty="0">
              <a:solidFill>
                <a:srgbClr val="244894"/>
              </a:solidFill>
            </a:endParaRPr>
          </a:p>
        </p:txBody>
      </p:sp>
    </p:spTree>
    <p:extLst>
      <p:ext uri="{BB962C8B-B14F-4D97-AF65-F5344CB8AC3E}">
        <p14:creationId xmlns:p14="http://schemas.microsoft.com/office/powerpoint/2010/main" val="2986199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4800"/>
            <a:ext cx="2419503" cy="507600"/>
          </a:xfrm>
          <a:prstGeom prst="rect">
            <a:avLst/>
          </a:prstGeom>
        </p:spPr>
      </p:pic>
      <p:sp>
        <p:nvSpPr>
          <p:cNvPr id="2" name="Textfeld 1"/>
          <p:cNvSpPr txBox="1"/>
          <p:nvPr/>
        </p:nvSpPr>
        <p:spPr>
          <a:xfrm>
            <a:off x="531812" y="2883346"/>
            <a:ext cx="7272808" cy="461665"/>
          </a:xfrm>
          <a:prstGeom prst="rect">
            <a:avLst/>
          </a:prstGeom>
          <a:noFill/>
        </p:spPr>
        <p:txBody>
          <a:bodyPr wrap="square" rtlCol="0">
            <a:spAutoFit/>
          </a:bodyPr>
          <a:lstStyle/>
          <a:p>
            <a:r>
              <a:rPr lang="de-DE" dirty="0" smtClean="0">
                <a:solidFill>
                  <a:srgbClr val="244894"/>
                </a:solidFill>
              </a:rPr>
              <a:t>Vielen Dank für Ihre Aufmerksamkeit!</a:t>
            </a:r>
            <a:endParaRPr lang="de-DE" dirty="0">
              <a:solidFill>
                <a:srgbClr val="244894"/>
              </a:solidFill>
            </a:endParaRPr>
          </a:p>
        </p:txBody>
      </p:sp>
    </p:spTree>
    <p:extLst>
      <p:ext uri="{BB962C8B-B14F-4D97-AF65-F5344CB8AC3E}">
        <p14:creationId xmlns:p14="http://schemas.microsoft.com/office/powerpoint/2010/main" val="3590951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5960" y="360014"/>
            <a:ext cx="2419503" cy="507600"/>
          </a:xfrm>
          <a:prstGeom prst="rect">
            <a:avLst/>
          </a:prstGeom>
        </p:spPr>
      </p:pic>
      <p:sp>
        <p:nvSpPr>
          <p:cNvPr id="7" name="Titel 1"/>
          <p:cNvSpPr txBox="1">
            <a:spLocks/>
          </p:cNvSpPr>
          <p:nvPr/>
        </p:nvSpPr>
        <p:spPr>
          <a:xfrm>
            <a:off x="531813" y="838200"/>
            <a:ext cx="7613650" cy="502568"/>
          </a:xfrm>
          <a:prstGeom prst="rect">
            <a:avLst/>
          </a:prstGeom>
        </p:spPr>
        <p:txBody>
          <a:bodyPr/>
          <a:lstStyle>
            <a:lvl1pPr algn="l" rtl="0" eaLnBrk="1" fontAlgn="base" hangingPunct="1">
              <a:spcBef>
                <a:spcPct val="0"/>
              </a:spcBef>
              <a:spcAft>
                <a:spcPct val="0"/>
              </a:spcAft>
              <a:defRPr sz="2400" b="1">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smtClean="0"/>
              <a:t>Literaturverzeichnis</a:t>
            </a:r>
            <a:endParaRPr lang="de-DE" kern="0" dirty="0"/>
          </a:p>
        </p:txBody>
      </p:sp>
      <p:sp>
        <p:nvSpPr>
          <p:cNvPr id="8" name="Textfeld 7"/>
          <p:cNvSpPr txBox="1"/>
          <p:nvPr/>
        </p:nvSpPr>
        <p:spPr>
          <a:xfrm>
            <a:off x="531812" y="1628800"/>
            <a:ext cx="8292307" cy="4093428"/>
          </a:xfrm>
          <a:prstGeom prst="rect">
            <a:avLst/>
          </a:prstGeom>
          <a:noFill/>
        </p:spPr>
        <p:txBody>
          <a:bodyPr wrap="square" rtlCol="0">
            <a:spAutoFit/>
          </a:bodyPr>
          <a:lstStyle/>
          <a:p>
            <a:pPr marL="342900" indent="-342900" algn="l">
              <a:buFont typeface="Arial" panose="020B0604020202020204" pitchFamily="34" charset="0"/>
              <a:buChar char="•"/>
            </a:pPr>
            <a:r>
              <a:rPr lang="de-DE" sz="2000" dirty="0" err="1" smtClean="0">
                <a:solidFill>
                  <a:srgbClr val="244894"/>
                </a:solidFill>
              </a:rPr>
              <a:t>Herkert</a:t>
            </a:r>
            <a:r>
              <a:rPr lang="de-DE" sz="2000" baseline="0" dirty="0" smtClean="0">
                <a:solidFill>
                  <a:srgbClr val="244894"/>
                </a:solidFill>
              </a:rPr>
              <a:t>/ </a:t>
            </a:r>
            <a:r>
              <a:rPr lang="de-DE" sz="2000" baseline="0" dirty="0" err="1" smtClean="0">
                <a:solidFill>
                  <a:srgbClr val="244894"/>
                </a:solidFill>
              </a:rPr>
              <a:t>Töltl</a:t>
            </a:r>
            <a:r>
              <a:rPr lang="de-DE" sz="2000" baseline="0" dirty="0" smtClean="0">
                <a:solidFill>
                  <a:srgbClr val="244894"/>
                </a:solidFill>
              </a:rPr>
              <a:t> – Das neue Berufsbildungsgesetz, Kommentar mit Nebenbestimmungen Ordner 1</a:t>
            </a:r>
            <a:endParaRPr lang="de-DE" sz="2000" dirty="0" smtClean="0">
              <a:solidFill>
                <a:srgbClr val="244894"/>
              </a:solidFill>
            </a:endParaRPr>
          </a:p>
          <a:p>
            <a:pPr marL="342900" indent="-342900" algn="l">
              <a:buFont typeface="Arial" panose="020B0604020202020204" pitchFamily="34" charset="0"/>
              <a:buChar char="•"/>
            </a:pPr>
            <a:r>
              <a:rPr lang="de-DE" sz="2000" dirty="0" smtClean="0">
                <a:solidFill>
                  <a:srgbClr val="244894"/>
                </a:solidFill>
              </a:rPr>
              <a:t>Bundesministerium für Bildung und Forschung Förderkonzept Überbetriebliche Berufsbildungsstätten</a:t>
            </a:r>
          </a:p>
          <a:p>
            <a:pPr marL="342900" indent="-342900" algn="l">
              <a:buFont typeface="Arial" panose="020B0604020202020204" pitchFamily="34" charset="0"/>
              <a:buChar char="•"/>
            </a:pPr>
            <a:r>
              <a:rPr lang="de-DE" sz="2000" dirty="0" smtClean="0">
                <a:solidFill>
                  <a:srgbClr val="244894"/>
                </a:solidFill>
              </a:rPr>
              <a:t>Bekanntmachung des Bundesministeriums für Bildung und Forschung und des Bundesministeriums für Wirtschaft und Energie zur Änderung der Gemeinsamen Richtlinie für die Förderung überbetrieblicher</a:t>
            </a:r>
            <a:r>
              <a:rPr lang="de-DE" sz="2000" baseline="0" dirty="0" smtClean="0">
                <a:solidFill>
                  <a:srgbClr val="244894"/>
                </a:solidFill>
              </a:rPr>
              <a:t> Berufsbildungsstätten (ÜBS) und ihrer Weiterentwicklung zu Kompetenzzentren vom 15. Januar 2015</a:t>
            </a:r>
          </a:p>
          <a:p>
            <a:pPr marL="342900" indent="-342900" algn="l">
              <a:buFont typeface="Arial" panose="020B0604020202020204" pitchFamily="34" charset="0"/>
              <a:buChar char="•"/>
            </a:pPr>
            <a:r>
              <a:rPr lang="de-DE" sz="2000" baseline="0" dirty="0" smtClean="0">
                <a:solidFill>
                  <a:srgbClr val="244894"/>
                </a:solidFill>
              </a:rPr>
              <a:t>Richtlinie des Landes Hessen zur Förderung eines innovativen, intelligenten und grünen wirtschaftlichen Wandels in Hessen aus Mitteln des Europäischen Fonds für regionale Entwicklung (EFRE) im Förderzeitraum 2021 bis 2027(EFRE-Förderrichtlinie 21+) </a:t>
            </a:r>
            <a:endParaRPr lang="de-DE" sz="2000" dirty="0">
              <a:solidFill>
                <a:srgbClr val="244894"/>
              </a:solidFill>
            </a:endParaRPr>
          </a:p>
        </p:txBody>
      </p:sp>
    </p:spTree>
    <p:extLst>
      <p:ext uri="{BB962C8B-B14F-4D97-AF65-F5344CB8AC3E}">
        <p14:creationId xmlns:p14="http://schemas.microsoft.com/office/powerpoint/2010/main" val="3176950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sp>
        <p:nvSpPr>
          <p:cNvPr id="6" name="Rectangle 2"/>
          <p:cNvSpPr txBox="1">
            <a:spLocks noChangeArrowheads="1"/>
          </p:cNvSpPr>
          <p:nvPr/>
        </p:nvSpPr>
        <p:spPr bwMode="auto">
          <a:xfrm>
            <a:off x="531813" y="838200"/>
            <a:ext cx="76136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400" b="1">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altLang="de-DE" kern="0" dirty="0" smtClean="0"/>
              <a:t>Förderung </a:t>
            </a:r>
            <a:r>
              <a:rPr lang="de-DE" altLang="de-DE" kern="0" dirty="0"/>
              <a:t>von überbetrieblichen </a:t>
            </a:r>
            <a:r>
              <a:rPr lang="de-DE" altLang="de-DE" kern="0" dirty="0" smtClean="0"/>
              <a:t>Berufsbildungsstätten</a:t>
            </a:r>
            <a:endParaRPr lang="de-DE" altLang="de-DE" kern="0" dirty="0"/>
          </a:p>
        </p:txBody>
      </p:sp>
      <p:sp>
        <p:nvSpPr>
          <p:cNvPr id="7" name="Rectangle 3"/>
          <p:cNvSpPr txBox="1">
            <a:spLocks noChangeArrowheads="1"/>
          </p:cNvSpPr>
          <p:nvPr/>
        </p:nvSpPr>
        <p:spPr bwMode="auto">
          <a:xfrm>
            <a:off x="531812" y="1676400"/>
            <a:ext cx="7712595" cy="45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39000"/>
              </a:lnSpc>
              <a:spcBef>
                <a:spcPct val="0"/>
              </a:spcBef>
              <a:spcAft>
                <a:spcPct val="0"/>
              </a:spcAft>
              <a:buClr>
                <a:srgbClr val="D3242E"/>
              </a:buClr>
              <a:buFont typeface="Wingdings" pitchFamily="2" charset="2"/>
              <a:buChar char="§"/>
              <a:defRPr sz="2000">
                <a:solidFill>
                  <a:srgbClr val="244894"/>
                </a:solidFill>
                <a:latin typeface="+mn-lt"/>
                <a:ea typeface="+mn-ea"/>
                <a:cs typeface="+mn-cs"/>
              </a:defRPr>
            </a:lvl1pPr>
            <a:lvl2pPr marL="742950" indent="-28575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2pPr>
            <a:lvl3pPr marL="11430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3pPr>
            <a:lvl4pPr marL="16002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4pPr>
            <a:lvl5pPr marL="20574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5pPr>
            <a:lvl6pPr marL="25146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6pPr>
            <a:lvl7pPr marL="29718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7pPr>
            <a:lvl8pPr marL="34290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8pPr>
            <a:lvl9pPr marL="3886200" indent="-228600" algn="l" rtl="0" eaLnBrk="1" fontAlgn="base" hangingPunct="1">
              <a:lnSpc>
                <a:spcPct val="139000"/>
              </a:lnSpc>
              <a:spcBef>
                <a:spcPct val="0"/>
              </a:spcBef>
              <a:spcAft>
                <a:spcPct val="0"/>
              </a:spcAft>
              <a:buClr>
                <a:srgbClr val="D3242E"/>
              </a:buClr>
              <a:buFont typeface="Wingdings" pitchFamily="2" charset="2"/>
              <a:buChar char="§"/>
              <a:defRPr>
                <a:solidFill>
                  <a:srgbClr val="244894"/>
                </a:solidFill>
                <a:latin typeface="+mn-lt"/>
              </a:defRPr>
            </a:lvl9pPr>
          </a:lstStyle>
          <a:p>
            <a:pPr marL="0" indent="0">
              <a:buNone/>
            </a:pPr>
            <a:r>
              <a:rPr lang="de-DE" altLang="de-DE" sz="1600" kern="0" dirty="0" smtClean="0"/>
              <a:t>A. Aufgaben der ÜBS</a:t>
            </a:r>
          </a:p>
          <a:p>
            <a:pPr marL="514350" indent="-514350">
              <a:buClr>
                <a:srgbClr val="244894"/>
              </a:buClr>
              <a:buAutoNum type="romanUcPeriod"/>
            </a:pPr>
            <a:r>
              <a:rPr lang="de-DE" altLang="de-DE" sz="1600" kern="0" dirty="0" smtClean="0"/>
              <a:t>Fördergeschichte der ÜBS </a:t>
            </a:r>
          </a:p>
          <a:p>
            <a:pPr marL="514350" indent="-514350">
              <a:buClr>
                <a:srgbClr val="244894"/>
              </a:buClr>
              <a:buAutoNum type="romanUcPeriod"/>
            </a:pPr>
            <a:r>
              <a:rPr lang="de-DE" altLang="de-DE" sz="1600" kern="0" dirty="0" smtClean="0"/>
              <a:t>Aufgaben der ÜBS heute</a:t>
            </a:r>
          </a:p>
          <a:p>
            <a:pPr marL="0" indent="0">
              <a:buNone/>
            </a:pPr>
            <a:r>
              <a:rPr lang="de-DE" altLang="de-DE" sz="1600" kern="0" dirty="0" smtClean="0"/>
              <a:t>B. Rechtliche Grundlagen </a:t>
            </a:r>
          </a:p>
          <a:p>
            <a:pPr marL="857250" lvl="1" indent="-400050">
              <a:buClr>
                <a:srgbClr val="244894"/>
              </a:buClr>
              <a:buFont typeface="+mj-lt"/>
              <a:buAutoNum type="romanUcPeriod"/>
            </a:pPr>
            <a:r>
              <a:rPr lang="de-DE" altLang="de-DE" sz="1600" kern="0" dirty="0" smtClean="0"/>
              <a:t>Allgemein</a:t>
            </a:r>
          </a:p>
          <a:p>
            <a:pPr marL="857250" lvl="1" indent="-400050">
              <a:buClr>
                <a:srgbClr val="244894"/>
              </a:buClr>
              <a:buFont typeface="+mj-lt"/>
              <a:buAutoNum type="romanUcPeriod"/>
            </a:pPr>
            <a:r>
              <a:rPr lang="de-DE" altLang="de-DE" sz="1600" kern="0" dirty="0" smtClean="0"/>
              <a:t>Überbetriebliche Ausbildung – was ist das eigentlich?</a:t>
            </a:r>
          </a:p>
          <a:p>
            <a:pPr marL="857250" lvl="1" indent="-400050">
              <a:buClr>
                <a:srgbClr val="244894"/>
              </a:buClr>
              <a:buFont typeface="+mj-lt"/>
              <a:buAutoNum type="romanUcPeriod"/>
            </a:pPr>
            <a:r>
              <a:rPr lang="de-DE" altLang="de-DE" sz="1600" kern="0" dirty="0" smtClean="0"/>
              <a:t>Rechtliche Grundlagen bei der Förderung</a:t>
            </a:r>
          </a:p>
          <a:p>
            <a:pPr marL="1257300" lvl="2" indent="-342900">
              <a:buClr>
                <a:srgbClr val="244894"/>
              </a:buClr>
              <a:buFont typeface="+mj-lt"/>
              <a:buAutoNum type="arabicPeriod"/>
            </a:pPr>
            <a:r>
              <a:rPr lang="de-DE" altLang="de-DE" sz="1600" kern="0" dirty="0" smtClean="0"/>
              <a:t>Förderung des Bundes</a:t>
            </a:r>
          </a:p>
          <a:p>
            <a:pPr marL="1257300" lvl="2" indent="-342900">
              <a:buClr>
                <a:srgbClr val="244894"/>
              </a:buClr>
              <a:buFont typeface="+mj-lt"/>
              <a:buAutoNum type="arabicPeriod"/>
            </a:pPr>
            <a:r>
              <a:rPr lang="de-DE" altLang="de-DE" sz="1600" kern="0" dirty="0" smtClean="0"/>
              <a:t>Förderung des Landes Hessen</a:t>
            </a:r>
          </a:p>
          <a:p>
            <a:pPr marL="1714500" lvl="3" indent="-342900">
              <a:buClr>
                <a:srgbClr val="244894"/>
              </a:buClr>
              <a:buFont typeface="+mj-lt"/>
              <a:buAutoNum type="alphaLcPeriod"/>
            </a:pPr>
            <a:r>
              <a:rPr lang="de-DE" altLang="de-DE" sz="1600" kern="0" dirty="0" smtClean="0"/>
              <a:t>Gegenstand und Ziel der Förderung</a:t>
            </a:r>
          </a:p>
          <a:p>
            <a:pPr marL="1714500" lvl="3" indent="-342900">
              <a:buClr>
                <a:srgbClr val="244894"/>
              </a:buClr>
              <a:buFont typeface="+mj-lt"/>
              <a:buAutoNum type="alphaLcPeriod"/>
            </a:pPr>
            <a:r>
              <a:rPr lang="de-DE" altLang="de-DE" sz="1600" kern="0" dirty="0" smtClean="0"/>
              <a:t>Wer kann gefördert werden</a:t>
            </a:r>
          </a:p>
          <a:p>
            <a:pPr marL="1714500" lvl="3" indent="-342900">
              <a:buClr>
                <a:srgbClr val="244894"/>
              </a:buClr>
              <a:buFont typeface="+mj-lt"/>
              <a:buAutoNum type="alphaLcPeriod"/>
            </a:pPr>
            <a:r>
              <a:rPr lang="de-DE" altLang="de-DE" sz="1600" kern="0" dirty="0" smtClean="0"/>
              <a:t>Fördervoraussetzungen</a:t>
            </a:r>
          </a:p>
          <a:p>
            <a:pPr marL="1714500" lvl="3" indent="-342900">
              <a:buClr>
                <a:srgbClr val="244894"/>
              </a:buClr>
              <a:buFont typeface="+mj-lt"/>
              <a:buAutoNum type="alphaLcPeriod"/>
            </a:pPr>
            <a:r>
              <a:rPr lang="de-DE" altLang="de-DE" sz="1600" kern="0" dirty="0" smtClean="0"/>
              <a:t>In welcher Höhe kann gefördert werden</a:t>
            </a:r>
          </a:p>
        </p:txBody>
      </p:sp>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5257"/>
            <a:ext cx="2420567" cy="507823"/>
          </a:xfrm>
          <a:prstGeom prst="rect">
            <a:avLst/>
          </a:prstGeom>
        </p:spPr>
      </p:pic>
    </p:spTree>
    <p:extLst>
      <p:ext uri="{BB962C8B-B14F-4D97-AF65-F5344CB8AC3E}">
        <p14:creationId xmlns:p14="http://schemas.microsoft.com/office/powerpoint/2010/main" val="4028319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4800"/>
            <a:ext cx="2419503" cy="507600"/>
          </a:xfrm>
          <a:prstGeom prst="rect">
            <a:avLst/>
          </a:prstGeom>
        </p:spPr>
      </p:pic>
      <p:sp>
        <p:nvSpPr>
          <p:cNvPr id="7" name="Titel 1"/>
          <p:cNvSpPr txBox="1">
            <a:spLocks/>
          </p:cNvSpPr>
          <p:nvPr/>
        </p:nvSpPr>
        <p:spPr>
          <a:xfrm>
            <a:off x="531812" y="615268"/>
            <a:ext cx="5696372" cy="790600"/>
          </a:xfrm>
          <a:prstGeom prst="rect">
            <a:avLst/>
          </a:prstGeom>
        </p:spPr>
        <p:txBody>
          <a:bodyPr/>
          <a:lstStyle>
            <a:lvl1pPr algn="l" rtl="0" eaLnBrk="1" fontAlgn="base" hangingPunct="1">
              <a:spcBef>
                <a:spcPct val="0"/>
              </a:spcBef>
              <a:spcAft>
                <a:spcPct val="0"/>
              </a:spcAft>
              <a:defRPr sz="2400" b="1">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dirty="0" smtClean="0"/>
              <a:t>A. Aufgaben der ÜBS</a:t>
            </a:r>
          </a:p>
          <a:p>
            <a:r>
              <a:rPr lang="de-DE" kern="0" dirty="0" smtClean="0"/>
              <a:t>I. (Förder-)Geschichte der ÜBS</a:t>
            </a:r>
            <a:endParaRPr lang="de-DE" kern="0" dirty="0"/>
          </a:p>
        </p:txBody>
      </p:sp>
      <p:sp>
        <p:nvSpPr>
          <p:cNvPr id="8" name="Textfeld 7"/>
          <p:cNvSpPr txBox="1"/>
          <p:nvPr/>
        </p:nvSpPr>
        <p:spPr>
          <a:xfrm>
            <a:off x="531812" y="1727448"/>
            <a:ext cx="8000628" cy="5940088"/>
          </a:xfrm>
          <a:prstGeom prst="rect">
            <a:avLst/>
          </a:prstGeom>
          <a:noFill/>
        </p:spPr>
        <p:txBody>
          <a:bodyPr wrap="square" rtlCol="0">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Beginn der 70er Jahre systematischer Ausbau ÜBS.</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Im Jahr 1973 die ersten finanziellen Fördermittel zur Errichtung, Erweiterung und Ausstattung von ÜBS seitens der Bundesregierung.</a:t>
            </a:r>
            <a:r>
              <a:rPr kumimoji="0" lang="de-DE" sz="2000" b="0" i="0" u="none" strike="noStrike" kern="1200" cap="none" spc="0" normalizeH="0" noProof="0" dirty="0" smtClean="0">
                <a:ln>
                  <a:noFill/>
                </a:ln>
                <a:solidFill>
                  <a:srgbClr val="244894"/>
                </a:solidFill>
                <a:effectLst/>
                <a:uLnTx/>
                <a:uFillTx/>
                <a:latin typeface="Arial" charset="0"/>
                <a:ea typeface="+mn-ea"/>
                <a:cs typeface="+mn-cs"/>
              </a:rPr>
              <a:t> </a:t>
            </a:r>
            <a:endParaRPr kumimoji="0" lang="de-DE" sz="2000" b="0" i="0" u="none" strike="noStrike" kern="1200" cap="none" spc="0" normalizeH="0" baseline="0" noProof="0" dirty="0" smtClean="0">
              <a:ln>
                <a:noFill/>
              </a:ln>
              <a:solidFill>
                <a:srgbClr val="244894"/>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Ziel: flächendeckendes Netz der Ausbildungsstätten in der BRD zur Überwindung regionaler, sektoraler, betriebsgrößenbedingter Qualitätsunterschiede.</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1989 Aufforderung des Bundestages, die ÜBS-Förderung fortzusetzen</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Schwerpunkte der Förderung seitdem:</a:t>
            </a:r>
          </a:p>
          <a:p>
            <a:pPr marL="800100" marR="0" lvl="1" indent="-3429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Ständige Modernisierung der ÜBS durch anteilige Förderung von Investitionen in neue Technologien und Ausstattung und notwendigen Umbauten.</a:t>
            </a:r>
          </a:p>
          <a:p>
            <a:pPr marL="800100" marR="0" lvl="1" indent="-3429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Angemessene Entlastung von KMU</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de-DE" sz="2000" b="0" i="0" u="none" strike="noStrike" kern="1200" cap="none" spc="0" normalizeH="0" baseline="0" noProof="0" dirty="0" smtClean="0">
              <a:ln>
                <a:noFill/>
              </a:ln>
              <a:solidFill>
                <a:srgbClr val="244894"/>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de-DE" sz="2000" b="0" i="0" u="none" strike="noStrike" kern="1200" cap="none" spc="0" normalizeH="0" baseline="0" noProof="0" dirty="0" smtClean="0">
              <a:ln>
                <a:noFill/>
              </a:ln>
              <a:solidFill>
                <a:srgbClr val="244894"/>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de-DE" sz="2000" b="0" i="0" u="none" strike="noStrike" kern="1200" cap="none" spc="0" normalizeH="0" baseline="0" noProof="0" dirty="0" smtClean="0">
              <a:ln>
                <a:noFill/>
              </a:ln>
              <a:solidFill>
                <a:srgbClr val="244894"/>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de-DE" sz="2000" b="0" i="0" u="none" strike="noStrike" kern="1200" cap="none" spc="0" normalizeH="0" baseline="0" noProof="0" dirty="0" smtClean="0">
              <a:ln>
                <a:noFill/>
              </a:ln>
              <a:solidFill>
                <a:srgbClr val="244894"/>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de-DE" sz="2000" b="0" i="0" u="none" strike="noStrike" kern="1200" cap="none" spc="0" normalizeH="0" baseline="0" noProof="0" dirty="0" smtClean="0">
              <a:ln>
                <a:noFill/>
              </a:ln>
              <a:solidFill>
                <a:srgbClr val="244894"/>
              </a:solidFill>
              <a:effectLst/>
              <a:uLnTx/>
              <a:uFillTx/>
              <a:latin typeface="Arial" charset="0"/>
              <a:ea typeface="+mn-ea"/>
              <a:cs typeface="+mn-cs"/>
            </a:endParaRPr>
          </a:p>
        </p:txBody>
      </p:sp>
    </p:spTree>
    <p:extLst>
      <p:ext uri="{BB962C8B-B14F-4D97-AF65-F5344CB8AC3E}">
        <p14:creationId xmlns:p14="http://schemas.microsoft.com/office/powerpoint/2010/main" val="751557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CF15FDC-7EA1-4210-97BE-A615F8BA5DD3}" type="datetime2">
              <a:rPr lang="de-DE" altLang="de-DE" smtClean="0"/>
              <a:pPr/>
              <a:t>Dienstag, 3. September 2024</a:t>
            </a:fld>
            <a:endParaRPr lang="de-DE" altLang="de-DE"/>
          </a:p>
        </p:txBody>
      </p:sp>
      <p:sp>
        <p:nvSpPr>
          <p:cNvPr id="3" name="Fußzeilenplatzhalter 2"/>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4800"/>
            <a:ext cx="2419503" cy="507600"/>
          </a:xfrm>
          <a:prstGeom prst="rect">
            <a:avLst/>
          </a:prstGeom>
        </p:spPr>
      </p:pic>
      <p:sp>
        <p:nvSpPr>
          <p:cNvPr id="7" name="Textfeld 6"/>
          <p:cNvSpPr txBox="1"/>
          <p:nvPr/>
        </p:nvSpPr>
        <p:spPr>
          <a:xfrm>
            <a:off x="683568" y="1412776"/>
            <a:ext cx="8136904" cy="830997"/>
          </a:xfrm>
          <a:prstGeom prst="rect">
            <a:avLst/>
          </a:prstGeom>
          <a:noFill/>
        </p:spPr>
        <p:txBody>
          <a:bodyPr wrap="square" rtlCol="0">
            <a:spAutoFit/>
          </a:bodyPr>
          <a:lstStyle/>
          <a:p>
            <a:pPr algn="l"/>
            <a:r>
              <a:rPr lang="de-DE" b="1" dirty="0" smtClean="0">
                <a:solidFill>
                  <a:srgbClr val="244894"/>
                </a:solidFill>
              </a:rPr>
              <a:t>A. Aufgaben der ÜBS</a:t>
            </a:r>
          </a:p>
          <a:p>
            <a:pPr algn="l"/>
            <a:r>
              <a:rPr lang="de-DE" b="1" dirty="0" smtClean="0">
                <a:solidFill>
                  <a:srgbClr val="244894"/>
                </a:solidFill>
              </a:rPr>
              <a:t>II. Aufgaben der ÜBS heute </a:t>
            </a:r>
            <a:endParaRPr lang="de-DE" b="1" dirty="0">
              <a:solidFill>
                <a:srgbClr val="244894"/>
              </a:solidFill>
            </a:endParaRPr>
          </a:p>
        </p:txBody>
      </p:sp>
      <p:sp>
        <p:nvSpPr>
          <p:cNvPr id="8" name="Textfeld 7"/>
          <p:cNvSpPr txBox="1"/>
          <p:nvPr/>
        </p:nvSpPr>
        <p:spPr>
          <a:xfrm>
            <a:off x="683568" y="2636912"/>
            <a:ext cx="8136904" cy="3416320"/>
          </a:xfrm>
          <a:prstGeom prst="rect">
            <a:avLst/>
          </a:prstGeom>
          <a:noFill/>
        </p:spPr>
        <p:txBody>
          <a:bodyPr wrap="square" rtlCol="0">
            <a:spAutoFit/>
          </a:bodyPr>
          <a:lstStyle/>
          <a:p>
            <a:pPr marL="342900" indent="-342900" algn="l">
              <a:buFont typeface="Arial" panose="020B0604020202020204" pitchFamily="34" charset="0"/>
              <a:buChar char="•"/>
            </a:pPr>
            <a:r>
              <a:rPr lang="de-DE" dirty="0" smtClean="0">
                <a:solidFill>
                  <a:srgbClr val="244894"/>
                </a:solidFill>
              </a:rPr>
              <a:t>Zusätzliche Angebote in Bildungszentren, die vollständige Abdeckung aller Ausbildungsinhalte ermöglicht.</a:t>
            </a:r>
          </a:p>
          <a:p>
            <a:pPr marL="342900" indent="-342900" algn="l">
              <a:buFont typeface="Arial" panose="020B0604020202020204" pitchFamily="34" charset="0"/>
              <a:buChar char="•"/>
            </a:pPr>
            <a:r>
              <a:rPr lang="de-DE" dirty="0" smtClean="0">
                <a:solidFill>
                  <a:srgbClr val="244894"/>
                </a:solidFill>
              </a:rPr>
              <a:t>Im Handwerk findet die </a:t>
            </a:r>
            <a:r>
              <a:rPr lang="de-DE" smtClean="0">
                <a:solidFill>
                  <a:srgbClr val="244894"/>
                </a:solidFill>
              </a:rPr>
              <a:t>Ausbildung verpflichtend </a:t>
            </a:r>
            <a:r>
              <a:rPr lang="de-DE" dirty="0" smtClean="0">
                <a:solidFill>
                  <a:srgbClr val="244894"/>
                </a:solidFill>
              </a:rPr>
              <a:t>an 3 Orten statt: Betrieb, berufliche Schule und ÜBS  </a:t>
            </a:r>
          </a:p>
          <a:p>
            <a:pPr marL="342900" indent="-342900" algn="l">
              <a:buFont typeface="Arial" panose="020B0604020202020204" pitchFamily="34" charset="0"/>
              <a:buChar char="•"/>
            </a:pPr>
            <a:r>
              <a:rPr lang="de-DE" dirty="0" smtClean="0">
                <a:solidFill>
                  <a:srgbClr val="244894"/>
                </a:solidFill>
              </a:rPr>
              <a:t>Dadurch Sicherung der Ausbildungsfähigkeit insbesondere von KMU</a:t>
            </a:r>
          </a:p>
          <a:p>
            <a:pPr marL="342900" indent="-342900" algn="l">
              <a:buFont typeface="Arial" panose="020B0604020202020204" pitchFamily="34" charset="0"/>
              <a:buChar char="•"/>
            </a:pPr>
            <a:r>
              <a:rPr lang="de-DE" dirty="0" smtClean="0">
                <a:solidFill>
                  <a:srgbClr val="244894"/>
                </a:solidFill>
              </a:rPr>
              <a:t>Und dadurch wichtiger Beitrag zur Fachkräftesicherung</a:t>
            </a:r>
          </a:p>
          <a:p>
            <a:pPr marL="342900" indent="-342900" algn="l">
              <a:buFont typeface="Arial" panose="020B0604020202020204" pitchFamily="34" charset="0"/>
              <a:buChar char="•"/>
            </a:pPr>
            <a:endParaRPr lang="de-DE" dirty="0">
              <a:solidFill>
                <a:srgbClr val="244894"/>
              </a:solidFill>
            </a:endParaRPr>
          </a:p>
        </p:txBody>
      </p:sp>
    </p:spTree>
    <p:extLst>
      <p:ext uri="{BB962C8B-B14F-4D97-AF65-F5344CB8AC3E}">
        <p14:creationId xmlns:p14="http://schemas.microsoft.com/office/powerpoint/2010/main" val="1155565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4800"/>
            <a:ext cx="2419503" cy="507600"/>
          </a:xfrm>
          <a:prstGeom prst="rect">
            <a:avLst/>
          </a:prstGeom>
        </p:spPr>
      </p:pic>
      <p:sp>
        <p:nvSpPr>
          <p:cNvPr id="7" name="Titel 1"/>
          <p:cNvSpPr txBox="1">
            <a:spLocks/>
          </p:cNvSpPr>
          <p:nvPr/>
        </p:nvSpPr>
        <p:spPr>
          <a:xfrm>
            <a:off x="531812" y="1340768"/>
            <a:ext cx="8288660" cy="1224136"/>
          </a:xfrm>
          <a:prstGeom prst="rect">
            <a:avLst/>
          </a:prstGeom>
        </p:spPr>
        <p:txBody>
          <a:bodyPr/>
          <a:lstStyle>
            <a:lvl1pPr algn="l" rtl="0" eaLnBrk="1" fontAlgn="base" hangingPunct="1">
              <a:spcBef>
                <a:spcPct val="0"/>
              </a:spcBef>
              <a:spcAft>
                <a:spcPct val="0"/>
              </a:spcAft>
              <a:tabLst>
                <a:tab pos="358775" algn="l"/>
              </a:tabLst>
              <a:defRPr sz="2400" b="1">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smtClean="0"/>
              <a:t>B. Rechtliche Grundlagen</a:t>
            </a:r>
            <a:br>
              <a:rPr lang="de-DE" kern="0" smtClean="0"/>
            </a:br>
            <a:r>
              <a:rPr lang="de-DE" kern="0" smtClean="0"/>
              <a:t>I. 	Allgemein</a:t>
            </a:r>
            <a:br>
              <a:rPr lang="de-DE" kern="0" smtClean="0"/>
            </a:br>
            <a:endParaRPr lang="de-DE" kern="0" dirty="0"/>
          </a:p>
        </p:txBody>
      </p:sp>
      <p:sp>
        <p:nvSpPr>
          <p:cNvPr id="8" name="Textfeld 7"/>
          <p:cNvSpPr txBox="1"/>
          <p:nvPr/>
        </p:nvSpPr>
        <p:spPr>
          <a:xfrm>
            <a:off x="531812" y="2708920"/>
            <a:ext cx="8288660" cy="1323439"/>
          </a:xfrm>
          <a:prstGeom prst="rect">
            <a:avLst/>
          </a:prstGeom>
          <a:noFill/>
        </p:spPr>
        <p:txBody>
          <a:bodyPr wrap="square" rtlCol="0">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 2, Abs. 1 Nr. 3, 5 Abs. 2 Nr. 7 Berufsbildungsgesetz (BBiG)</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 26 Abs. 2 Nr. 6 Handwerksordnung (HWO)</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Gemeinsame Förderrichtlinie BMWK und BMBF</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srgbClr val="244894"/>
                </a:solidFill>
                <a:effectLst/>
                <a:uLnTx/>
                <a:uFillTx/>
                <a:latin typeface="Arial" charset="0"/>
                <a:ea typeface="+mn-ea"/>
                <a:cs typeface="+mn-cs"/>
              </a:rPr>
              <a:t>Hessen: EFRE-Richtlinie</a:t>
            </a:r>
            <a:endParaRPr kumimoji="0" lang="de-DE" sz="2000" b="0" i="0" u="none" strike="noStrike" kern="1200" cap="none" spc="0" normalizeH="0" baseline="0" noProof="0" dirty="0">
              <a:ln>
                <a:noFill/>
              </a:ln>
              <a:solidFill>
                <a:srgbClr val="244894"/>
              </a:solidFill>
              <a:effectLst/>
              <a:uLnTx/>
              <a:uFillTx/>
              <a:latin typeface="Arial" charset="0"/>
              <a:ea typeface="+mn-ea"/>
              <a:cs typeface="+mn-cs"/>
            </a:endParaRPr>
          </a:p>
        </p:txBody>
      </p:sp>
    </p:spTree>
    <p:extLst>
      <p:ext uri="{BB962C8B-B14F-4D97-AF65-F5344CB8AC3E}">
        <p14:creationId xmlns:p14="http://schemas.microsoft.com/office/powerpoint/2010/main" val="2000110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3184" y="334800"/>
            <a:ext cx="2419503" cy="507600"/>
          </a:xfrm>
          <a:prstGeom prst="rect">
            <a:avLst/>
          </a:prstGeom>
        </p:spPr>
      </p:pic>
      <p:sp>
        <p:nvSpPr>
          <p:cNvPr id="7" name="Titel 1"/>
          <p:cNvSpPr txBox="1">
            <a:spLocks/>
          </p:cNvSpPr>
          <p:nvPr/>
        </p:nvSpPr>
        <p:spPr>
          <a:xfrm>
            <a:off x="531813" y="838200"/>
            <a:ext cx="7613650" cy="1143000"/>
          </a:xfrm>
          <a:prstGeom prst="rect">
            <a:avLst/>
          </a:prstGeom>
        </p:spPr>
        <p:txBody>
          <a:bodyPr/>
          <a:lstStyle>
            <a:lvl1pPr algn="l" defTabSz="358775" rtl="0" eaLnBrk="1" fontAlgn="base" hangingPunct="1">
              <a:spcBef>
                <a:spcPct val="0"/>
              </a:spcBef>
              <a:spcAft>
                <a:spcPct val="0"/>
              </a:spcAft>
              <a:defRPr sz="2400" b="1">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dirty="0" smtClean="0"/>
              <a:t>B. Rechtliche Grundlagen: </a:t>
            </a:r>
            <a:br>
              <a:rPr lang="de-DE" kern="0" dirty="0" smtClean="0"/>
            </a:br>
            <a:r>
              <a:rPr lang="de-DE" kern="0" dirty="0" smtClean="0"/>
              <a:t>II. Überbetriebliche Ausbildung – was ist das 			eigentlich?</a:t>
            </a:r>
            <a:br>
              <a:rPr lang="de-DE" kern="0" dirty="0" smtClean="0"/>
            </a:br>
            <a:endParaRPr lang="de-DE" kern="0" dirty="0"/>
          </a:p>
        </p:txBody>
      </p:sp>
      <p:sp>
        <p:nvSpPr>
          <p:cNvPr id="8" name="Textfeld 7"/>
          <p:cNvSpPr txBox="1"/>
          <p:nvPr/>
        </p:nvSpPr>
        <p:spPr>
          <a:xfrm>
            <a:off x="531812" y="2729855"/>
            <a:ext cx="7540875" cy="3170099"/>
          </a:xfrm>
          <a:prstGeom prst="rect">
            <a:avLst/>
          </a:prstGeom>
          <a:noFill/>
        </p:spPr>
        <p:txBody>
          <a:bodyPr wrap="square" rtlCol="0">
            <a:spAutoFit/>
          </a:bodyPr>
          <a:lstStyle/>
          <a:p>
            <a:pPr algn="l"/>
            <a:r>
              <a:rPr lang="de-DE" sz="2000" dirty="0" smtClean="0">
                <a:solidFill>
                  <a:srgbClr val="244894"/>
                </a:solidFill>
              </a:rPr>
              <a:t>§</a:t>
            </a:r>
            <a:r>
              <a:rPr lang="de-DE" sz="2000" baseline="0" dirty="0" smtClean="0">
                <a:solidFill>
                  <a:srgbClr val="244894"/>
                </a:solidFill>
              </a:rPr>
              <a:t> 2 Abs. 1 Nr. 3 BBiG: die Berufsausbildung kann neben den Betrieben und berufsbildenden Schulen in sonstigen Berufsbildungseinrichtungen stattfinden.</a:t>
            </a:r>
          </a:p>
          <a:p>
            <a:pPr algn="l"/>
            <a:endParaRPr lang="de-DE" sz="2000" baseline="0" dirty="0" smtClean="0">
              <a:solidFill>
                <a:srgbClr val="244894"/>
              </a:solidFill>
            </a:endParaRPr>
          </a:p>
          <a:p>
            <a:pPr algn="l"/>
            <a:r>
              <a:rPr lang="de-DE" sz="2000" baseline="0" dirty="0" smtClean="0">
                <a:solidFill>
                  <a:srgbClr val="244894"/>
                </a:solidFill>
              </a:rPr>
              <a:t>§ 5 Abs. 2 Nr. 7 BBiG: die Ausbildungsordnung kann vorsehen, dass Teile der Berufsausbildung in geeigneten Einrichtungen außerhalb der Ausbildungsstätte durchgeführt werden können, wenn und soweit es die Berufsausbildung erfordert.</a:t>
            </a:r>
          </a:p>
          <a:p>
            <a:pPr algn="l"/>
            <a:endParaRPr lang="de-DE" sz="2000" baseline="0" dirty="0" smtClean="0">
              <a:solidFill>
                <a:srgbClr val="244894"/>
              </a:solidFill>
            </a:endParaRPr>
          </a:p>
          <a:p>
            <a:pPr algn="l"/>
            <a:r>
              <a:rPr lang="de-DE" sz="2000" baseline="0" dirty="0" smtClean="0">
                <a:solidFill>
                  <a:srgbClr val="244894"/>
                </a:solidFill>
              </a:rPr>
              <a:t>§ 26 Abs. 2 Nr. 6 HWO: Äquivalent zu § 5 Abs. 2 Nr. 7 BBiG.</a:t>
            </a:r>
            <a:endParaRPr lang="de-DE" sz="2000" dirty="0">
              <a:solidFill>
                <a:srgbClr val="244894"/>
              </a:solidFill>
            </a:endParaRPr>
          </a:p>
        </p:txBody>
      </p:sp>
    </p:spTree>
    <p:extLst>
      <p:ext uri="{BB962C8B-B14F-4D97-AF65-F5344CB8AC3E}">
        <p14:creationId xmlns:p14="http://schemas.microsoft.com/office/powerpoint/2010/main" val="1629976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4800"/>
            <a:ext cx="2419503" cy="507600"/>
          </a:xfrm>
          <a:prstGeom prst="rect">
            <a:avLst/>
          </a:prstGeom>
        </p:spPr>
      </p:pic>
      <p:sp>
        <p:nvSpPr>
          <p:cNvPr id="7" name="Titel 1"/>
          <p:cNvSpPr txBox="1">
            <a:spLocks/>
          </p:cNvSpPr>
          <p:nvPr/>
        </p:nvSpPr>
        <p:spPr>
          <a:xfrm>
            <a:off x="531813" y="1124744"/>
            <a:ext cx="7424563" cy="1224136"/>
          </a:xfrm>
          <a:prstGeom prst="rect">
            <a:avLst/>
          </a:prstGeom>
        </p:spPr>
        <p:txBody>
          <a:bodyPr/>
          <a:lstStyle>
            <a:lvl1pPr marL="449263" indent="-449263" algn="l" rtl="0" eaLnBrk="1" fontAlgn="base" hangingPunct="1">
              <a:spcBef>
                <a:spcPct val="0"/>
              </a:spcBef>
              <a:spcAft>
                <a:spcPct val="0"/>
              </a:spcAft>
              <a:defRPr sz="2400" b="1" baseline="0">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smtClean="0"/>
              <a:t>III. Rechtliche Grundlagen der Förderung von     ÜBS</a:t>
            </a:r>
            <a:br>
              <a:rPr lang="de-DE" kern="0" smtClean="0"/>
            </a:br>
            <a:r>
              <a:rPr lang="de-DE" kern="0" smtClean="0"/>
              <a:t>1. Bei der Förderung durch den Bund</a:t>
            </a:r>
            <a:br>
              <a:rPr lang="de-DE" kern="0" smtClean="0"/>
            </a:br>
            <a:endParaRPr lang="de-DE" kern="0" dirty="0"/>
          </a:p>
        </p:txBody>
      </p:sp>
      <p:sp>
        <p:nvSpPr>
          <p:cNvPr id="9" name="Textfeld 8"/>
          <p:cNvSpPr txBox="1"/>
          <p:nvPr/>
        </p:nvSpPr>
        <p:spPr>
          <a:xfrm>
            <a:off x="531812" y="3068960"/>
            <a:ext cx="8309100" cy="1015663"/>
          </a:xfrm>
          <a:prstGeom prst="rect">
            <a:avLst/>
          </a:prstGeom>
          <a:noFill/>
        </p:spPr>
        <p:txBody>
          <a:bodyPr wrap="square" rtlCol="0">
            <a:spAutoFit/>
          </a:bodyPr>
          <a:lstStyle/>
          <a:p>
            <a:pPr algn="l"/>
            <a:r>
              <a:rPr lang="de-DE" sz="2000" dirty="0" smtClean="0">
                <a:solidFill>
                  <a:srgbClr val="244894"/>
                </a:solidFill>
              </a:rPr>
              <a:t>Förderung durch den Bund erfolgt nach den</a:t>
            </a:r>
            <a:r>
              <a:rPr lang="de-DE" sz="2000" baseline="0" dirty="0" smtClean="0">
                <a:solidFill>
                  <a:srgbClr val="244894"/>
                </a:solidFill>
              </a:rPr>
              <a:t> gemeinsamen Richtlinien für die Förderung überbetrieblicher Berufsbildungsstätten (ÜBS) und ihrer Weiterentwicklung zu Kompetenzzentren.</a:t>
            </a:r>
            <a:r>
              <a:rPr lang="de-DE" sz="2000" dirty="0" smtClean="0">
                <a:solidFill>
                  <a:srgbClr val="244894"/>
                </a:solidFill>
              </a:rPr>
              <a:t> </a:t>
            </a:r>
            <a:endParaRPr lang="de-DE" sz="2000" dirty="0">
              <a:solidFill>
                <a:srgbClr val="244894"/>
              </a:solidFill>
            </a:endParaRPr>
          </a:p>
        </p:txBody>
      </p:sp>
    </p:spTree>
    <p:extLst>
      <p:ext uri="{BB962C8B-B14F-4D97-AF65-F5344CB8AC3E}">
        <p14:creationId xmlns:p14="http://schemas.microsoft.com/office/powerpoint/2010/main" val="2218766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4800"/>
            <a:ext cx="2419503" cy="507600"/>
          </a:xfrm>
          <a:prstGeom prst="rect">
            <a:avLst/>
          </a:prstGeom>
        </p:spPr>
      </p:pic>
      <p:sp>
        <p:nvSpPr>
          <p:cNvPr id="7" name="Textfeld 6"/>
          <p:cNvSpPr txBox="1"/>
          <p:nvPr/>
        </p:nvSpPr>
        <p:spPr>
          <a:xfrm>
            <a:off x="755576" y="1484784"/>
            <a:ext cx="7496572" cy="1200329"/>
          </a:xfrm>
          <a:prstGeom prst="rect">
            <a:avLst/>
          </a:prstGeom>
          <a:noFill/>
        </p:spPr>
        <p:txBody>
          <a:bodyPr wrap="square" rtlCol="0">
            <a:spAutoFit/>
          </a:bodyPr>
          <a:lstStyle/>
          <a:p>
            <a:r>
              <a:rPr lang="de-DE" b="1" dirty="0" smtClean="0">
                <a:solidFill>
                  <a:srgbClr val="244894"/>
                </a:solidFill>
              </a:rPr>
              <a:t>III. Rechtliche Grundlagen</a:t>
            </a:r>
            <a:r>
              <a:rPr lang="de-DE" b="1" baseline="0" dirty="0" smtClean="0">
                <a:solidFill>
                  <a:srgbClr val="244894"/>
                </a:solidFill>
              </a:rPr>
              <a:t> der Förderung von ÜBS</a:t>
            </a:r>
          </a:p>
          <a:p>
            <a:r>
              <a:rPr lang="de-DE" b="1" dirty="0" smtClean="0">
                <a:solidFill>
                  <a:srgbClr val="244894"/>
                </a:solidFill>
              </a:rPr>
              <a:t>2. Bei der Förderung durch das Land Hessen</a:t>
            </a:r>
          </a:p>
          <a:p>
            <a:endParaRPr lang="de-DE" b="1" dirty="0">
              <a:solidFill>
                <a:srgbClr val="244894"/>
              </a:solidFill>
            </a:endParaRPr>
          </a:p>
        </p:txBody>
      </p:sp>
      <p:sp>
        <p:nvSpPr>
          <p:cNvPr id="8" name="Textfeld 7"/>
          <p:cNvSpPr txBox="1"/>
          <p:nvPr/>
        </p:nvSpPr>
        <p:spPr>
          <a:xfrm>
            <a:off x="531812" y="2852936"/>
            <a:ext cx="8216652" cy="1631216"/>
          </a:xfrm>
          <a:prstGeom prst="rect">
            <a:avLst/>
          </a:prstGeom>
          <a:noFill/>
        </p:spPr>
        <p:txBody>
          <a:bodyPr wrap="square" rtlCol="0">
            <a:spAutoFit/>
          </a:bodyPr>
          <a:lstStyle/>
          <a:p>
            <a:pPr marL="0" indent="0" algn="l">
              <a:buFont typeface="Arial" panose="020B0604020202020204" pitchFamily="34" charset="0"/>
              <a:buNone/>
            </a:pPr>
            <a:r>
              <a:rPr lang="de-DE" sz="2000" dirty="0" smtClean="0">
                <a:solidFill>
                  <a:srgbClr val="244894"/>
                </a:solidFill>
              </a:rPr>
              <a:t>Seit</a:t>
            </a:r>
            <a:r>
              <a:rPr lang="de-DE" sz="2000" baseline="0" dirty="0" smtClean="0">
                <a:solidFill>
                  <a:srgbClr val="244894"/>
                </a:solidFill>
              </a:rPr>
              <a:t> Inkrafttreten der Richtlinie des Landes Hessen zur Förderung eines innovativen, intelligenten und grünen wirtschaftlichen Wandels in Hessen aus Mitteln des Europäischen Fonds für regionale Entwicklung (EFRE) im Förderzeitraum 2021 bis 2027 (EFRE-Förderrichtlinie 21+) wird die Förderung von ÜBS in Hessen hier geregelt.</a:t>
            </a:r>
            <a:endParaRPr lang="de-DE" sz="2000" dirty="0" smtClean="0">
              <a:solidFill>
                <a:srgbClr val="244894"/>
              </a:solidFill>
            </a:endParaRPr>
          </a:p>
        </p:txBody>
      </p:sp>
    </p:spTree>
    <p:extLst>
      <p:ext uri="{BB962C8B-B14F-4D97-AF65-F5344CB8AC3E}">
        <p14:creationId xmlns:p14="http://schemas.microsoft.com/office/powerpoint/2010/main" val="1462990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A6F67CC4-A361-46C1-A0E4-A0B7A4D9A742}" type="datetime2">
              <a:rPr lang="de-DE" altLang="de-DE" smtClean="0"/>
              <a:pPr/>
              <a:t>Dienstag, 3. September 2024</a:t>
            </a:fld>
            <a:endParaRPr lang="de-DE" altLang="de-DE"/>
          </a:p>
        </p:txBody>
      </p:sp>
      <p:sp>
        <p:nvSpPr>
          <p:cNvPr id="5" name="Fußzeilenplatzhalter 4"/>
          <p:cNvSpPr>
            <a:spLocks noGrp="1"/>
          </p:cNvSpPr>
          <p:nvPr>
            <p:ph type="ftr" sz="quarter" idx="11"/>
          </p:nvPr>
        </p:nvSpPr>
        <p:spPr/>
        <p:txBody>
          <a:bodyPr/>
          <a:lstStyle/>
          <a:p>
            <a:r>
              <a:rPr lang="de-DE" altLang="de-DE" smtClean="0"/>
              <a:t>Hessisches Ministerium für Wirtschaft, Energie, Verkehr, Wohnen und ländlichen Raum</a:t>
            </a:r>
          </a:p>
          <a:p>
            <a:endParaRPr lang="de-DE" alt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34800"/>
            <a:ext cx="2419503" cy="507600"/>
          </a:xfrm>
          <a:prstGeom prst="rect">
            <a:avLst/>
          </a:prstGeom>
        </p:spPr>
      </p:pic>
      <p:sp>
        <p:nvSpPr>
          <p:cNvPr id="7" name="Titel 1"/>
          <p:cNvSpPr txBox="1">
            <a:spLocks/>
          </p:cNvSpPr>
          <p:nvPr/>
        </p:nvSpPr>
        <p:spPr>
          <a:xfrm>
            <a:off x="529386" y="995520"/>
            <a:ext cx="7643013" cy="1281351"/>
          </a:xfrm>
          <a:prstGeom prst="rect">
            <a:avLst/>
          </a:prstGeom>
        </p:spPr>
        <p:txBody>
          <a:bodyPr/>
          <a:lstStyle>
            <a:lvl1pPr algn="l" rtl="0" eaLnBrk="1" fontAlgn="base" hangingPunct="1">
              <a:spcBef>
                <a:spcPct val="0"/>
              </a:spcBef>
              <a:spcAft>
                <a:spcPct val="0"/>
              </a:spcAft>
              <a:tabLst>
                <a:tab pos="1165225" algn="l"/>
              </a:tabLst>
              <a:defRPr sz="2400" b="1" baseline="0">
                <a:solidFill>
                  <a:srgbClr val="244894"/>
                </a:solidFill>
                <a:latin typeface="+mj-lt"/>
                <a:ea typeface="+mj-ea"/>
                <a:cs typeface="+mj-cs"/>
              </a:defRPr>
            </a:lvl1pPr>
            <a:lvl2pPr algn="l" rtl="0" eaLnBrk="1" fontAlgn="base" hangingPunct="1">
              <a:spcBef>
                <a:spcPct val="0"/>
              </a:spcBef>
              <a:spcAft>
                <a:spcPct val="0"/>
              </a:spcAft>
              <a:defRPr sz="2400" b="1">
                <a:solidFill>
                  <a:srgbClr val="244894"/>
                </a:solidFill>
                <a:latin typeface="Arial" charset="0"/>
              </a:defRPr>
            </a:lvl2pPr>
            <a:lvl3pPr algn="l" rtl="0" eaLnBrk="1" fontAlgn="base" hangingPunct="1">
              <a:spcBef>
                <a:spcPct val="0"/>
              </a:spcBef>
              <a:spcAft>
                <a:spcPct val="0"/>
              </a:spcAft>
              <a:defRPr sz="2400" b="1">
                <a:solidFill>
                  <a:srgbClr val="244894"/>
                </a:solidFill>
                <a:latin typeface="Arial" charset="0"/>
              </a:defRPr>
            </a:lvl3pPr>
            <a:lvl4pPr algn="l" rtl="0" eaLnBrk="1" fontAlgn="base" hangingPunct="1">
              <a:spcBef>
                <a:spcPct val="0"/>
              </a:spcBef>
              <a:spcAft>
                <a:spcPct val="0"/>
              </a:spcAft>
              <a:defRPr sz="2400" b="1">
                <a:solidFill>
                  <a:srgbClr val="244894"/>
                </a:solidFill>
                <a:latin typeface="Arial" charset="0"/>
              </a:defRPr>
            </a:lvl4pPr>
            <a:lvl5pPr algn="l" rtl="0" eaLnBrk="1" fontAlgn="base" hangingPunct="1">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r>
              <a:rPr lang="de-DE" kern="0" smtClean="0"/>
              <a:t>III. 2. a) Rechtliche Grundlagen der Förderung von 	ÜBS in Hessen – Gegenstand und Ziel der 	Förderung </a:t>
            </a:r>
            <a:endParaRPr lang="de-DE" kern="0" dirty="0"/>
          </a:p>
        </p:txBody>
      </p:sp>
      <p:sp>
        <p:nvSpPr>
          <p:cNvPr id="8" name="Textfeld 7"/>
          <p:cNvSpPr txBox="1"/>
          <p:nvPr/>
        </p:nvSpPr>
        <p:spPr>
          <a:xfrm>
            <a:off x="531812" y="2420888"/>
            <a:ext cx="8208912" cy="2554545"/>
          </a:xfrm>
          <a:prstGeom prst="rect">
            <a:avLst/>
          </a:prstGeom>
          <a:noFill/>
        </p:spPr>
        <p:txBody>
          <a:bodyPr wrap="square" rtlCol="0">
            <a:spAutoFit/>
          </a:bodyPr>
          <a:lstStyle/>
          <a:p>
            <a:pPr marL="342900" indent="-342900" algn="l">
              <a:buFont typeface="Arial" panose="020B0604020202020204" pitchFamily="34" charset="0"/>
              <a:buChar char="•"/>
            </a:pPr>
            <a:r>
              <a:rPr lang="de-DE" sz="2000" dirty="0" smtClean="0">
                <a:solidFill>
                  <a:srgbClr val="244894"/>
                </a:solidFill>
              </a:rPr>
              <a:t>Investitionen zur Modernisierung</a:t>
            </a:r>
            <a:r>
              <a:rPr lang="de-DE" sz="2000" baseline="0" dirty="0" smtClean="0">
                <a:solidFill>
                  <a:srgbClr val="244894"/>
                </a:solidFill>
              </a:rPr>
              <a:t> </a:t>
            </a:r>
            <a:r>
              <a:rPr lang="de-DE" sz="2000" dirty="0" smtClean="0">
                <a:solidFill>
                  <a:srgbClr val="244894"/>
                </a:solidFill>
              </a:rPr>
              <a:t>und Erweiterung von überbetrieblichen Berufsbildungsstätten</a:t>
            </a:r>
            <a:r>
              <a:rPr lang="de-DE" sz="2000" baseline="0" dirty="0" smtClean="0">
                <a:solidFill>
                  <a:srgbClr val="244894"/>
                </a:solidFill>
              </a:rPr>
              <a:t> </a:t>
            </a:r>
            <a:r>
              <a:rPr lang="de-DE" sz="2000" dirty="0" smtClean="0">
                <a:solidFill>
                  <a:srgbClr val="244894"/>
                </a:solidFill>
              </a:rPr>
              <a:t>(Ausstattungs- und Bauvorhaben) zur</a:t>
            </a:r>
          </a:p>
          <a:p>
            <a:pPr marL="800100" lvl="1" indent="-342900" algn="l">
              <a:buFont typeface="Courier New" panose="02070309020205020404" pitchFamily="49" charset="0"/>
              <a:buChar char="o"/>
            </a:pPr>
            <a:r>
              <a:rPr lang="de-DE" sz="2000" dirty="0" smtClean="0">
                <a:solidFill>
                  <a:srgbClr val="244894"/>
                </a:solidFill>
              </a:rPr>
              <a:t>Erhöhung der Ausbildungsbereitschaft und -fähigkeit von KMU</a:t>
            </a:r>
          </a:p>
          <a:p>
            <a:pPr marL="800100" lvl="1" indent="-342900" algn="l">
              <a:buFont typeface="Courier New" panose="02070309020205020404" pitchFamily="49" charset="0"/>
              <a:buChar char="o"/>
            </a:pPr>
            <a:r>
              <a:rPr lang="de-DE" sz="2000" dirty="0" smtClean="0">
                <a:solidFill>
                  <a:srgbClr val="244894"/>
                </a:solidFill>
              </a:rPr>
              <a:t>Verbesserung der</a:t>
            </a:r>
            <a:r>
              <a:rPr lang="de-DE" sz="2000" baseline="0" dirty="0" smtClean="0">
                <a:solidFill>
                  <a:srgbClr val="244894"/>
                </a:solidFill>
              </a:rPr>
              <a:t> </a:t>
            </a:r>
            <a:r>
              <a:rPr lang="de-DE" sz="2000" dirty="0" smtClean="0">
                <a:solidFill>
                  <a:srgbClr val="244894"/>
                </a:solidFill>
              </a:rPr>
              <a:t>Bedingungen zur beruflichen Weiterbildung</a:t>
            </a:r>
          </a:p>
          <a:p>
            <a:pPr marL="360363" lvl="1" indent="-360363" algn="l">
              <a:buFont typeface="Arial" panose="020B0604020202020204" pitchFamily="34" charset="0"/>
              <a:buChar char="•"/>
              <a:tabLst>
                <a:tab pos="360363" algn="l"/>
              </a:tabLst>
            </a:pPr>
            <a:r>
              <a:rPr lang="de-DE" sz="2000" dirty="0" smtClean="0">
                <a:solidFill>
                  <a:srgbClr val="244894"/>
                </a:solidFill>
              </a:rPr>
              <a:t>Förderung von Modellvorhaben zur Weiterentwicklung</a:t>
            </a:r>
            <a:r>
              <a:rPr lang="de-DE" sz="2000" baseline="0" dirty="0" smtClean="0">
                <a:solidFill>
                  <a:srgbClr val="244894"/>
                </a:solidFill>
              </a:rPr>
              <a:t> </a:t>
            </a:r>
            <a:r>
              <a:rPr lang="de-DE" sz="2000" dirty="0" smtClean="0">
                <a:solidFill>
                  <a:srgbClr val="244894"/>
                </a:solidFill>
              </a:rPr>
              <a:t>geeigneter überbetrieblicher Berufsbildungszentren zu</a:t>
            </a:r>
            <a:r>
              <a:rPr lang="de-DE" sz="2000" baseline="0" dirty="0" smtClean="0">
                <a:solidFill>
                  <a:srgbClr val="244894"/>
                </a:solidFill>
              </a:rPr>
              <a:t> </a:t>
            </a:r>
            <a:r>
              <a:rPr lang="de-DE" sz="2000" dirty="0" smtClean="0">
                <a:solidFill>
                  <a:srgbClr val="244894"/>
                </a:solidFill>
              </a:rPr>
              <a:t>Kompetenzzentren möglich.</a:t>
            </a:r>
          </a:p>
        </p:txBody>
      </p:sp>
    </p:spTree>
    <p:extLst>
      <p:ext uri="{BB962C8B-B14F-4D97-AF65-F5344CB8AC3E}">
        <p14:creationId xmlns:p14="http://schemas.microsoft.com/office/powerpoint/2010/main" val="2444396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HMWEVL">
  <a:themeElements>
    <a:clrScheme name="Entwurf HMWVL Standard PowerPoint-Vorlag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ntwurf HMWVL Standard PowerPoint-Vorlag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rgbClr val="3333CC"/>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2400" b="0" i="0" u="none" strike="noStrike" cap="none" normalizeH="0" baseline="0" smtClean="0">
            <a:ln>
              <a:noFill/>
            </a:ln>
            <a:solidFill>
              <a:srgbClr val="3333CC"/>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rgbClr val="3333CC"/>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2400" b="0" i="0" u="none" strike="noStrike" cap="none" normalizeH="0" baseline="0" smtClean="0">
            <a:ln>
              <a:noFill/>
            </a:ln>
            <a:solidFill>
              <a:srgbClr val="3333CC"/>
            </a:solidFill>
            <a:effectLst/>
            <a:latin typeface="Arial" charset="0"/>
          </a:defRPr>
        </a:defPPr>
      </a:lstStyle>
    </a:lnDef>
  </a:objectDefaults>
  <a:extraClrSchemeLst>
    <a:extraClrScheme>
      <a:clrScheme name="Entwurf HMWVL Standard PowerPoint-Vorlag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ntwurf HMWVL Standard PowerPoint-Vorlag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ntwurf HMWVL Standard PowerPoint-Vorlag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ntwurf HMWVL Standard PowerPoint-Vorlag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ntwurf HMWVL Standard PowerPoint-Vorlag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ntwurf HMWVL Standard PowerPoint-Vorlag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ntwurf HMWVL Standard PowerPoint-Vorlag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äsentation1" id="{074CDC9E-4B34-4744-931A-0129490AC148}" vid="{7AAF548E-9F63-42C5-81D1-F7BD9F59DC10}"/>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Präsentation HMWVW</Template>
  <TotalTime>0</TotalTime>
  <Words>1119</Words>
  <Application>Microsoft Office PowerPoint</Application>
  <PresentationFormat>Bildschirmpräsentation (4:3)</PresentationFormat>
  <Paragraphs>107</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Courier New</vt:lpstr>
      <vt:lpstr>Times</vt:lpstr>
      <vt:lpstr>Times New Roman</vt:lpstr>
      <vt:lpstr>Wingdings</vt:lpstr>
      <vt:lpstr>HMWEVL</vt:lpstr>
      <vt:lpstr>Europa in Hessen: Fördermöglichkeiten für regionale Projekte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Land Hessen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 fördert in Hessen: Fördermöglichkeiten für regionale Projekte</dc:title>
  <dc:creator>Katja Hirdes (HMWVW)</dc:creator>
  <cp:keywords>nach den Vorgaben des CD Hessen gestaltet</cp:keywords>
  <cp:lastModifiedBy>Herke, Clara (HMWEVW)</cp:lastModifiedBy>
  <cp:revision>16</cp:revision>
  <dcterms:created xsi:type="dcterms:W3CDTF">2024-08-21T12:32:49Z</dcterms:created>
  <dcterms:modified xsi:type="dcterms:W3CDTF">2024-09-03T11:49:05Z</dcterms:modified>
  <cp:contentStatus>Version 01/2019</cp:contentStatus>
</cp:coreProperties>
</file>