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3" r:id="rId3"/>
    <p:sldId id="264" r:id="rId4"/>
    <p:sldId id="277" r:id="rId5"/>
    <p:sldId id="280" r:id="rId6"/>
    <p:sldId id="275" r:id="rId7"/>
    <p:sldId id="276" r:id="rId8"/>
    <p:sldId id="274" r:id="rId9"/>
    <p:sldId id="268" r:id="rId10"/>
    <p:sldId id="281" r:id="rId11"/>
    <p:sldId id="270" r:id="rId12"/>
  </p:sldIdLst>
  <p:sldSz cx="9144000" cy="6858000" type="screen4x3"/>
  <p:notesSz cx="6858000" cy="91440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2400" kern="1200">
        <a:solidFill>
          <a:srgbClr val="3333CC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rgbClr val="3333CC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rgbClr val="3333CC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rgbClr val="3333CC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rgbClr val="3333CC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3333CC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3333CC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3333CC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3333CC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F0"/>
    <a:srgbClr val="FFFFFF"/>
    <a:srgbClr val="3333CC"/>
    <a:srgbClr val="FF0066"/>
    <a:srgbClr val="244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700" autoAdjust="0"/>
  </p:normalViewPr>
  <p:slideViewPr>
    <p:cSldViewPr>
      <p:cViewPr varScale="1">
        <p:scale>
          <a:sx n="127" d="100"/>
          <a:sy n="127" d="100"/>
        </p:scale>
        <p:origin x="9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16214D34-971E-4049-B3A1-D38221AB03F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4985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293688" y="2679700"/>
            <a:ext cx="8853487" cy="4203700"/>
          </a:xfrm>
          <a:prstGeom prst="rect">
            <a:avLst/>
          </a:prstGeom>
          <a:solidFill>
            <a:srgbClr val="24489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de-DE" altLang="de-DE" sz="4800">
              <a:solidFill>
                <a:srgbClr val="244894"/>
              </a:solidFill>
              <a:latin typeface="Times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1813" y="1668463"/>
            <a:ext cx="7772400" cy="11430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1813" y="3122613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pic>
        <p:nvPicPr>
          <p:cNvPr id="3080" name="Picture 8" descr="Streif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063"/>
            <a:ext cx="2905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HM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73063"/>
            <a:ext cx="638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914400" y="5715000"/>
            <a:ext cx="335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de-DE" altLang="de-DE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531813" y="293688"/>
            <a:ext cx="36851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de-DE" altLang="de-DE" sz="1200" b="1" dirty="0">
                <a:solidFill>
                  <a:srgbClr val="244894"/>
                </a:solidFill>
              </a:rPr>
              <a:t>Hessisches Ministerium für Wirtschaft,</a:t>
            </a:r>
          </a:p>
          <a:p>
            <a:pPr algn="l"/>
            <a:r>
              <a:rPr lang="de-DE" altLang="de-DE" sz="1200" b="1" dirty="0" smtClean="0">
                <a:solidFill>
                  <a:srgbClr val="244894"/>
                </a:solidFill>
              </a:rPr>
              <a:t>Energie,</a:t>
            </a:r>
            <a:r>
              <a:rPr lang="de-DE" altLang="de-DE" sz="1200" b="1" baseline="0" dirty="0" smtClean="0">
                <a:solidFill>
                  <a:srgbClr val="244894"/>
                </a:solidFill>
              </a:rPr>
              <a:t> </a:t>
            </a:r>
            <a:r>
              <a:rPr lang="de-DE" altLang="de-DE" sz="1200" b="1" dirty="0" smtClean="0">
                <a:solidFill>
                  <a:srgbClr val="244894"/>
                </a:solidFill>
              </a:rPr>
              <a:t>Verkehr, Wohnen und ländlichen Raum</a:t>
            </a:r>
            <a:endParaRPr lang="de-DE" altLang="de-DE" sz="1200" b="1" dirty="0">
              <a:solidFill>
                <a:srgbClr val="244894"/>
              </a:solidFill>
            </a:endParaRP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324600"/>
            <a:ext cx="4419600" cy="381000"/>
          </a:xfrm>
        </p:spPr>
        <p:txBody>
          <a:bodyPr lIns="0" tIns="0" rIns="0" bIns="0"/>
          <a:lstStyle>
            <a:lvl1pPr eaLnBrk="0" hangingPunc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de-DE" altLang="de-DE"/>
              <a:t>Wiesbaden, den </a:t>
            </a:r>
            <a:fld id="{4A6413C7-A9A1-44ED-A321-49848D5FFA2C}" type="datetime4">
              <a:rPr lang="de-DE" altLang="de-DE"/>
              <a:pPr/>
              <a:t>19. September 2024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35CBDE-1B7B-421F-A914-61005B8E07B6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747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242050" y="838200"/>
            <a:ext cx="1903413" cy="5257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1813" y="838200"/>
            <a:ext cx="5557837" cy="52578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B85FD0-E679-4DA4-879D-506D12D0DFC6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34653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F67CC4-A361-46C1-A0E4-A0B7A4D9A742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7229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E0BF70-BABF-47E6-8292-CD3F50200D70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03509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1813" y="1981200"/>
            <a:ext cx="37306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414838" y="1981200"/>
            <a:ext cx="373062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7A584-8DC8-4411-B95E-C922CCD338E8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26271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4E4328-B013-4E3B-B3D8-879D35EBDE20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76798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704D70-6826-4EEE-8E89-2D2CA8E93648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74472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F15FDC-7EA1-4210-97BE-A615F8BA5DD3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99365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13C77C-6697-4451-ADF9-4C61DDB60B30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632014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858625-F70B-4BF8-BF31-708ADDA5D67F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52776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1813" y="838200"/>
            <a:ext cx="76136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1981200"/>
            <a:ext cx="761365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3400" y="6400800"/>
            <a:ext cx="29400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244894"/>
                </a:solidFill>
              </a:defRPr>
            </a:lvl1pPr>
          </a:lstStyle>
          <a:p>
            <a:fld id="{143AB1C7-8EBC-4FC2-A411-75C050181388}" type="datetime2">
              <a:rPr lang="de-DE" altLang="de-DE"/>
              <a:pPr/>
              <a:t>Donnerstag, 19. September 2024</a:t>
            </a:fld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1812" y="293688"/>
            <a:ext cx="555235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244894"/>
                </a:solidFill>
              </a:defRPr>
            </a:lvl1pPr>
          </a:lstStyle>
          <a:p>
            <a:r>
              <a:rPr lang="de-DE" altLang="de-DE" dirty="0" smtClean="0"/>
              <a:t>Hessisches Ministerium für Wirtschaft, Energie, Verkehr, Wohnen und ländlichen Raum</a:t>
            </a:r>
          </a:p>
          <a:p>
            <a:endParaRPr lang="de-DE" altLang="de-DE" dirty="0"/>
          </a:p>
        </p:txBody>
      </p:sp>
      <p:pic>
        <p:nvPicPr>
          <p:cNvPr id="1031" name="Picture 7" descr="Streifen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3063"/>
            <a:ext cx="2905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6553200" y="6400800"/>
            <a:ext cx="2286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fld id="{25AAF237-D767-4F5F-8876-875A0C806A38}" type="slidenum">
              <a:rPr lang="it-IT" altLang="de-DE" sz="1000">
                <a:solidFill>
                  <a:srgbClr val="244894"/>
                </a:solidFill>
              </a:rPr>
              <a:pPr algn="r" eaLnBrk="0" hangingPunct="0"/>
              <a:t>‹Nr.›</a:t>
            </a:fld>
            <a:endParaRPr lang="it-IT" altLang="de-DE" sz="1000">
              <a:solidFill>
                <a:srgbClr val="244894"/>
              </a:solidFill>
            </a:endParaRPr>
          </a:p>
        </p:txBody>
      </p:sp>
      <p:pic>
        <p:nvPicPr>
          <p:cNvPr id="1034" name="Picture 10" descr="HM_RGB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373063"/>
            <a:ext cx="6381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244894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 sz="2000">
          <a:solidFill>
            <a:srgbClr val="2448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2pPr>
      <a:lvl3pPr marL="11430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3pPr>
      <a:lvl4pPr marL="16002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4pPr>
      <a:lvl5pPr marL="20574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5pPr>
      <a:lvl6pPr marL="25146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6pPr>
      <a:lvl7pPr marL="29718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7pPr>
      <a:lvl8pPr marL="34290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8pPr>
      <a:lvl9pPr marL="3886200" indent="-228600" algn="l" rtl="0" eaLnBrk="1" fontAlgn="base" hangingPunct="1">
        <a:lnSpc>
          <a:spcPct val="139000"/>
        </a:lnSpc>
        <a:spcBef>
          <a:spcPct val="0"/>
        </a:spcBef>
        <a:spcAft>
          <a:spcPct val="0"/>
        </a:spcAft>
        <a:buClr>
          <a:srgbClr val="D3242E"/>
        </a:buClr>
        <a:buFont typeface="Wingdings" pitchFamily="2" charset="2"/>
        <a:buChar char="§"/>
        <a:defRPr>
          <a:solidFill>
            <a:srgbClr val="244894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novationsfoerderung-hessen.de/abwaermenutzung" TargetMode="External"/><Relationship Id="rId2" Type="http://schemas.openxmlformats.org/officeDocument/2006/relationships/hyperlink" Target="https://www.innovationsfoerderung-hessen.de/waermenetz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de-DE" altLang="de-DE" dirty="0"/>
              <a:t>Wiesbaden, den </a:t>
            </a:r>
            <a:fld id="{4A6413C7-A9A1-44ED-A321-49848D5FFA2C}" type="datetime4">
              <a:rPr lang="de-DE" altLang="de-DE"/>
              <a:pPr/>
              <a:t>19. September 2024</a:t>
            </a:fld>
            <a:endParaRPr lang="de-DE" altLang="de-DE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472431"/>
            <a:ext cx="7772400" cy="1016000"/>
          </a:xfrm>
          <a:ln/>
        </p:spPr>
        <p:txBody>
          <a:bodyPr/>
          <a:lstStyle/>
          <a:p>
            <a:r>
              <a:rPr lang="de-DE" altLang="de-DE" dirty="0" smtClean="0"/>
              <a:t>„Förderung </a:t>
            </a:r>
            <a:r>
              <a:rPr lang="de-DE" altLang="de-DE" dirty="0"/>
              <a:t>von effizienten Wärmenetzen“ sowie „Förderung einer effizienten und CO</a:t>
            </a:r>
            <a:r>
              <a:rPr lang="de-DE" altLang="de-DE" baseline="-25000" dirty="0"/>
              <a:t>2</a:t>
            </a:r>
            <a:r>
              <a:rPr lang="de-DE" altLang="de-DE" dirty="0"/>
              <a:t>-armen </a:t>
            </a:r>
            <a:r>
              <a:rPr lang="de-DE" altLang="de-DE" dirty="0" err="1"/>
              <a:t>Abwärmenutzung</a:t>
            </a:r>
            <a:r>
              <a:rPr lang="de-DE" altLang="de-DE" dirty="0"/>
              <a:t>“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/>
          <a:lstStyle/>
          <a:p>
            <a:r>
              <a:rPr lang="de-DE" altLang="de-DE" sz="2000" dirty="0"/>
              <a:t>Europa in Hessen:</a:t>
            </a:r>
          </a:p>
          <a:p>
            <a:r>
              <a:rPr lang="de-DE" altLang="de-DE" sz="2000" dirty="0"/>
              <a:t>Fördermöglichkeiten für regionale Projekte</a:t>
            </a:r>
          </a:p>
          <a:p>
            <a:r>
              <a:rPr lang="de-DE" altLang="de-DE" sz="2000" dirty="0"/>
              <a:t>25. September 2024</a:t>
            </a:r>
          </a:p>
          <a:p>
            <a:r>
              <a:rPr lang="de-DE" altLang="de-DE" sz="2000" dirty="0" smtClean="0"/>
              <a:t>EUMETSAT, Darmstadt</a:t>
            </a:r>
            <a:endParaRPr lang="de-DE" altLang="de-DE" sz="2000" dirty="0"/>
          </a:p>
          <a:p>
            <a:r>
              <a:rPr lang="de-DE" altLang="de-DE" sz="2000" dirty="0" smtClean="0"/>
              <a:t>Klaus Gütling</a:t>
            </a:r>
            <a:endParaRPr lang="de-DE" altLang="de-DE" sz="2000" dirty="0"/>
          </a:p>
        </p:txBody>
      </p:sp>
      <p:pic>
        <p:nvPicPr>
          <p:cNvPr id="5" name="Grafik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812" y="1067520"/>
            <a:ext cx="7613650" cy="1143000"/>
          </a:xfrm>
        </p:spPr>
        <p:txBody>
          <a:bodyPr/>
          <a:lstStyle/>
          <a:p>
            <a:r>
              <a:rPr lang="de-DE" dirty="0" smtClean="0"/>
              <a:t>Aktueller Stand zur Nutzung der EFRE-Förderprogramme im Energiebereich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7584" y="2564904"/>
            <a:ext cx="7726742" cy="2376264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00" y="363600"/>
            <a:ext cx="2732400" cy="58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8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Wichtige Links und Kontakte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1812" y="1409700"/>
            <a:ext cx="7613650" cy="4827612"/>
          </a:xfrm>
        </p:spPr>
        <p:txBody>
          <a:bodyPr/>
          <a:lstStyle/>
          <a:p>
            <a:r>
              <a:rPr lang="de-DE" u="sng" dirty="0"/>
              <a:t>Informationen zum EFRE-Programm:</a:t>
            </a:r>
          </a:p>
          <a:p>
            <a:pPr marL="0" indent="0">
              <a:buNone/>
            </a:pPr>
            <a:r>
              <a:rPr lang="de-DE" dirty="0"/>
              <a:t>wirtschaft.hessen.de/Wirtschaft/EFRE-Europaeischer-Strukturfonds/Foerderung-2021-2027</a:t>
            </a:r>
          </a:p>
          <a:p>
            <a:r>
              <a:rPr lang="de-DE" u="sng" dirty="0"/>
              <a:t>WI-Bank: </a:t>
            </a:r>
          </a:p>
          <a:p>
            <a:pPr marL="0" indent="0">
              <a:buNone/>
            </a:pPr>
            <a:r>
              <a:rPr lang="de-DE" dirty="0"/>
              <a:t>foerderportal.wibank.de/</a:t>
            </a:r>
          </a:p>
          <a:p>
            <a:r>
              <a:rPr lang="de-DE" u="sng" dirty="0" err="1" smtClean="0"/>
              <a:t>HessenAgentur</a:t>
            </a:r>
            <a:r>
              <a:rPr lang="de-DE" u="sng" dirty="0"/>
              <a:t>: 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www.innovationsfoerderung-hessen.de/waermenetze</a:t>
            </a:r>
            <a:endParaRPr lang="de-DE" dirty="0" smtClean="0"/>
          </a:p>
          <a:p>
            <a:pPr marL="0" indent="0">
              <a:buNone/>
            </a:pPr>
            <a:r>
              <a:rPr lang="de-DE" dirty="0">
                <a:hlinkClick r:id="rId3"/>
              </a:rPr>
              <a:t>https://</a:t>
            </a:r>
            <a:r>
              <a:rPr lang="de-DE" dirty="0" smtClean="0">
                <a:hlinkClick r:id="rId3"/>
              </a:rPr>
              <a:t>www.innovationsfoerderung-hessen.de/abwaermenutzung</a:t>
            </a: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42931" y="260648"/>
            <a:ext cx="5552355" cy="457200"/>
          </a:xfrm>
        </p:spPr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00" y="362759"/>
            <a:ext cx="273240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34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55688"/>
            <a:ext cx="7677919" cy="925512"/>
          </a:xfrm>
        </p:spPr>
        <p:txBody>
          <a:bodyPr/>
          <a:lstStyle/>
          <a:p>
            <a:r>
              <a:rPr lang="de-DE" dirty="0" smtClean="0"/>
              <a:t>EFRE-Förderprogramme Energie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Innovative Energievorhaben (28 Mio. Euro)</a:t>
            </a:r>
          </a:p>
          <a:p>
            <a:r>
              <a:rPr lang="de-DE" u="sng" dirty="0" smtClean="0"/>
              <a:t>Effiziente </a:t>
            </a:r>
            <a:r>
              <a:rPr lang="de-DE" u="sng" dirty="0"/>
              <a:t>und </a:t>
            </a:r>
            <a:r>
              <a:rPr lang="de-DE" u="sng" dirty="0" smtClean="0"/>
              <a:t>CO</a:t>
            </a:r>
            <a:r>
              <a:rPr lang="de-DE" u="sng" baseline="-25000" dirty="0" smtClean="0"/>
              <a:t>2</a:t>
            </a:r>
            <a:r>
              <a:rPr lang="de-DE" u="sng" dirty="0" smtClean="0"/>
              <a:t>-arme </a:t>
            </a:r>
            <a:r>
              <a:rPr lang="de-DE" u="sng" dirty="0" err="1" smtClean="0"/>
              <a:t>Abwärmenutzung</a:t>
            </a:r>
            <a:r>
              <a:rPr lang="de-DE" u="sng" dirty="0" smtClean="0"/>
              <a:t> (10 Mio. </a:t>
            </a:r>
            <a:r>
              <a:rPr lang="de-DE" u="sng" dirty="0"/>
              <a:t>E</a:t>
            </a:r>
            <a:r>
              <a:rPr lang="de-DE" u="sng" dirty="0" smtClean="0"/>
              <a:t>uro)</a:t>
            </a:r>
          </a:p>
          <a:p>
            <a:r>
              <a:rPr lang="de-DE" u="sng" dirty="0" smtClean="0"/>
              <a:t>Effiziente Wärmenetze (20 Mio. Euro)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947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7094" y="1129695"/>
            <a:ext cx="7613650" cy="1143000"/>
          </a:xfrm>
        </p:spPr>
        <p:txBody>
          <a:bodyPr/>
          <a:lstStyle/>
          <a:p>
            <a:r>
              <a:rPr lang="de-DE" dirty="0" smtClean="0"/>
              <a:t>Innovative Energievorhaben: Gegenstand </a:t>
            </a:r>
            <a:r>
              <a:rPr lang="de-DE" dirty="0"/>
              <a:t>der Förderung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1813" y="2050504"/>
            <a:ext cx="7613650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Entwicklungsvorhaben auf dem Gebiet der experimentellen </a:t>
            </a:r>
            <a:r>
              <a:rPr lang="de-DE" dirty="0" smtClean="0"/>
              <a:t>Entwicklung (z.B. Feldtest für innovative Energietechnologien)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Durchführbarkeitsstudien / Machbarkeitsstudien (z.B. Machbarkeit eines innovativen Vorhabens / eines Wärmenetzes / einer </a:t>
            </a:r>
            <a:r>
              <a:rPr lang="de-DE" dirty="0" err="1" smtClean="0"/>
              <a:t>Abwärmenutzung</a:t>
            </a:r>
            <a:r>
              <a:rPr lang="de-DE" dirty="0" smtClean="0"/>
              <a:t> etc.)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Pilot- und Demonstrationsvorhaben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190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813" y="963512"/>
            <a:ext cx="7613650" cy="1143000"/>
          </a:xfrm>
        </p:spPr>
        <p:txBody>
          <a:bodyPr/>
          <a:lstStyle/>
          <a:p>
            <a:r>
              <a:rPr lang="de-DE" dirty="0"/>
              <a:t>Bedeutung der Fernwärme im Rahmen der Energiewende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1813" y="1844824"/>
            <a:ext cx="7613650" cy="4114800"/>
          </a:xfrm>
        </p:spPr>
        <p:txBody>
          <a:bodyPr/>
          <a:lstStyle/>
          <a:p>
            <a:r>
              <a:rPr lang="de-DE" dirty="0" smtClean="0"/>
              <a:t>In Hessen werden </a:t>
            </a:r>
            <a:r>
              <a:rPr lang="de-DE" dirty="0"/>
              <a:t>etwa 10 </a:t>
            </a:r>
            <a:r>
              <a:rPr lang="de-DE" dirty="0" err="1"/>
              <a:t>TWh</a:t>
            </a:r>
            <a:r>
              <a:rPr lang="de-DE" dirty="0"/>
              <a:t> Wärme </a:t>
            </a:r>
            <a:r>
              <a:rPr lang="de-DE" dirty="0" smtClean="0"/>
              <a:t>mittels Fernwärme </a:t>
            </a:r>
            <a:r>
              <a:rPr lang="de-DE" dirty="0"/>
              <a:t>an Verbraucher geliefert (ca. 12% des Wärmebedarfs)</a:t>
            </a:r>
          </a:p>
          <a:p>
            <a:r>
              <a:rPr lang="de-DE" dirty="0"/>
              <a:t>Wärmenetze gelten in vielen Gebieten als die einzig sinnvoll umsetzbare Möglichkeit zur </a:t>
            </a:r>
            <a:r>
              <a:rPr lang="de-DE" dirty="0" err="1"/>
              <a:t>Dekarbonisierung</a:t>
            </a:r>
            <a:r>
              <a:rPr lang="de-DE" dirty="0"/>
              <a:t> der Wärmeversorgung (z.B. in Altstadtbereichen oder hoch verdichteten Siedlungsgebieten)</a:t>
            </a:r>
          </a:p>
          <a:p>
            <a:r>
              <a:rPr lang="de-DE" dirty="0" smtClean="0"/>
              <a:t>Grobe Schätzung: bis </a:t>
            </a:r>
            <a:r>
              <a:rPr lang="de-DE" dirty="0"/>
              <a:t>2045 </a:t>
            </a:r>
            <a:r>
              <a:rPr lang="de-DE" dirty="0" smtClean="0"/>
              <a:t>ist die </a:t>
            </a:r>
            <a:r>
              <a:rPr lang="de-DE" dirty="0"/>
              <a:t>Zahl der Fernwärmeanschlüsse </a:t>
            </a:r>
            <a:r>
              <a:rPr lang="de-DE" dirty="0" smtClean="0"/>
              <a:t>mindestens zu verdoppeln.</a:t>
            </a:r>
            <a:endParaRPr lang="de-DE" dirty="0"/>
          </a:p>
          <a:p>
            <a:r>
              <a:rPr lang="de-DE" dirty="0" smtClean="0"/>
              <a:t>Schätzung </a:t>
            </a:r>
            <a:r>
              <a:rPr lang="de-DE" dirty="0"/>
              <a:t>des </a:t>
            </a:r>
            <a:r>
              <a:rPr lang="de-DE" dirty="0" smtClean="0"/>
              <a:t>Investitionsbedarfs </a:t>
            </a:r>
            <a:r>
              <a:rPr lang="de-DE" dirty="0"/>
              <a:t>der Stadt </a:t>
            </a:r>
            <a:r>
              <a:rPr lang="de-DE" dirty="0" smtClean="0"/>
              <a:t>Wiesbaden: ca. </a:t>
            </a:r>
            <a:r>
              <a:rPr lang="de-DE" dirty="0"/>
              <a:t>300 – 400 Mio. Euro über 15 Jahre 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95536" y="260648"/>
            <a:ext cx="5552355" cy="457200"/>
          </a:xfrm>
        </p:spPr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00" y="363600"/>
            <a:ext cx="2661157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18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2617" y="1055688"/>
            <a:ext cx="7568579" cy="838200"/>
          </a:xfrm>
        </p:spPr>
        <p:txBody>
          <a:bodyPr/>
          <a:lstStyle/>
          <a:p>
            <a:r>
              <a:rPr lang="de-DE" dirty="0" smtClean="0"/>
              <a:t>Unterstützung des Landes bei Planung und Umsetzung von Wärmenetzen und von </a:t>
            </a:r>
            <a:r>
              <a:rPr lang="de-DE" dirty="0" err="1" smtClean="0"/>
              <a:t>Abwärmeprojekten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Unterstützungsleistungen der Landesenergieagentur (LEA):</a:t>
            </a:r>
          </a:p>
          <a:p>
            <a:r>
              <a:rPr lang="de-DE" dirty="0" smtClean="0"/>
              <a:t>Planung und Durchführung von Informationsveranstaltungen</a:t>
            </a:r>
            <a:endParaRPr lang="de-DE" dirty="0"/>
          </a:p>
          <a:p>
            <a:r>
              <a:rPr lang="de-DE" dirty="0" smtClean="0"/>
              <a:t>Wärmewende-Coaching</a:t>
            </a:r>
            <a:endParaRPr lang="de-DE" dirty="0"/>
          </a:p>
          <a:p>
            <a:r>
              <a:rPr lang="de-DE" dirty="0" smtClean="0"/>
              <a:t>Stellungnahmen </a:t>
            </a:r>
            <a:r>
              <a:rPr lang="de-DE" dirty="0"/>
              <a:t>zu fachlichen </a:t>
            </a:r>
            <a:r>
              <a:rPr lang="de-DE" dirty="0" smtClean="0"/>
              <a:t>Einzelfragen</a:t>
            </a:r>
            <a:endParaRPr lang="de-DE" dirty="0"/>
          </a:p>
          <a:p>
            <a:r>
              <a:rPr lang="de-DE" dirty="0" smtClean="0"/>
              <a:t>Unterstützung bei der Erstellung </a:t>
            </a:r>
            <a:r>
              <a:rPr lang="de-DE" dirty="0"/>
              <a:t>von Projektskizzen oder </a:t>
            </a:r>
            <a:r>
              <a:rPr lang="de-DE" dirty="0" smtClean="0"/>
              <a:t>Vorstudien für Wärmenetze; je nach Umfang und Ausrichtung ist Vollfinanzierung oder Förderung möglich.</a:t>
            </a:r>
          </a:p>
          <a:p>
            <a:r>
              <a:rPr lang="de-DE" dirty="0" smtClean="0"/>
              <a:t>Unterstützung </a:t>
            </a:r>
            <a:r>
              <a:rPr lang="de-DE" dirty="0"/>
              <a:t>bei der Projektsteuerung von </a:t>
            </a:r>
            <a:r>
              <a:rPr lang="de-DE" dirty="0" smtClean="0"/>
              <a:t>Drittprojekten</a:t>
            </a:r>
            <a:endParaRPr lang="de-DE" dirty="0"/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00" y="363600"/>
            <a:ext cx="2661157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68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0951" y="1147936"/>
            <a:ext cx="7613650" cy="1143000"/>
          </a:xfrm>
        </p:spPr>
        <p:txBody>
          <a:bodyPr/>
          <a:lstStyle/>
          <a:p>
            <a:r>
              <a:rPr lang="de-DE" dirty="0" smtClean="0"/>
              <a:t>Förderprogramm Effiziente </a:t>
            </a:r>
            <a:r>
              <a:rPr lang="de-DE" dirty="0"/>
              <a:t>Wärmenetze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1812" y="1700808"/>
            <a:ext cx="7613650" cy="4680520"/>
          </a:xfrm>
        </p:spPr>
        <p:txBody>
          <a:bodyPr/>
          <a:lstStyle/>
          <a:p>
            <a:r>
              <a:rPr lang="de-DE" u="sng" dirty="0" smtClean="0"/>
              <a:t>Ziel</a:t>
            </a:r>
            <a:r>
              <a:rPr lang="de-DE" dirty="0" smtClean="0"/>
              <a:t>: CO</a:t>
            </a:r>
            <a:r>
              <a:rPr lang="de-DE" baseline="-25000" dirty="0" smtClean="0"/>
              <a:t>2</a:t>
            </a:r>
            <a:r>
              <a:rPr lang="de-DE" dirty="0" smtClean="0"/>
              <a:t>-Reduktion bestehender Wärmenetze bzw. </a:t>
            </a:r>
            <a:r>
              <a:rPr lang="de-DE" dirty="0"/>
              <a:t>CO</a:t>
            </a:r>
            <a:r>
              <a:rPr lang="de-DE" baseline="-25000" dirty="0"/>
              <a:t>2</a:t>
            </a:r>
            <a:r>
              <a:rPr lang="de-DE" dirty="0" smtClean="0"/>
              <a:t>-arme neue Wärmenetze</a:t>
            </a:r>
          </a:p>
          <a:p>
            <a:r>
              <a:rPr lang="de-DE" dirty="0" smtClean="0"/>
              <a:t>Investitionen in bestehende oder neue Wärmenetze sowie Anlagen zur Erzeugung von Wärme aus regenerativen Energien werden i.d.R. mit 40% gefördert.</a:t>
            </a:r>
          </a:p>
          <a:p>
            <a:r>
              <a:rPr lang="de-DE" dirty="0"/>
              <a:t>Mindestens EUR 400.000 zuwendungsfähigen </a:t>
            </a:r>
            <a:r>
              <a:rPr lang="de-DE" dirty="0" smtClean="0"/>
              <a:t>Kosten</a:t>
            </a:r>
          </a:p>
          <a:p>
            <a:r>
              <a:rPr lang="de-DE" u="sng" dirty="0" smtClean="0"/>
              <a:t>Zuwendungsempfänger</a:t>
            </a:r>
            <a:r>
              <a:rPr lang="de-DE" dirty="0" smtClean="0"/>
              <a:t>: u. A. Unternehmen, Kommunen, Genossenschaften etc.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86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168" y="1055688"/>
            <a:ext cx="7613650" cy="1143000"/>
          </a:xfrm>
        </p:spPr>
        <p:txBody>
          <a:bodyPr/>
          <a:lstStyle/>
          <a:p>
            <a:r>
              <a:rPr lang="de-DE" dirty="0"/>
              <a:t>Förderprogramm Effiziente </a:t>
            </a:r>
            <a:r>
              <a:rPr lang="de-DE" dirty="0" smtClean="0"/>
              <a:t>Wärmenetze: Fördervoraussetzungen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Voraussetzung </a:t>
            </a:r>
            <a:r>
              <a:rPr lang="de-DE" u="sng" dirty="0"/>
              <a:t>neue Netze</a:t>
            </a:r>
            <a:r>
              <a:rPr lang="de-DE" dirty="0"/>
              <a:t>: mind. 50% CO2-Einsparung zu Referenzsystem</a:t>
            </a:r>
          </a:p>
          <a:p>
            <a:r>
              <a:rPr lang="de-DE" dirty="0"/>
              <a:t>Voraussetzung </a:t>
            </a:r>
            <a:r>
              <a:rPr lang="de-DE" u="sng" dirty="0"/>
              <a:t>bestehende Netze</a:t>
            </a:r>
            <a:r>
              <a:rPr lang="de-DE" dirty="0"/>
              <a:t>: prognostizierte jährliche Wärmeeinspeisungsmenge aus Erneuerbaren Energien oder Abwärme </a:t>
            </a:r>
            <a:r>
              <a:rPr lang="de-DE" dirty="0" smtClean="0"/>
              <a:t>muss um </a:t>
            </a:r>
            <a:r>
              <a:rPr lang="de-DE" dirty="0"/>
              <a:t>mindestens eine Kilowattstunde pro Euro der Zuwendung ansteigen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2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813" y="1124744"/>
            <a:ext cx="7613650" cy="856456"/>
          </a:xfrm>
        </p:spPr>
        <p:txBody>
          <a:bodyPr/>
          <a:lstStyle/>
          <a:p>
            <a:r>
              <a:rPr lang="de-DE" dirty="0"/>
              <a:t>Förderprogramm  Effiziente und CO</a:t>
            </a:r>
            <a:r>
              <a:rPr lang="de-DE" baseline="-25000" dirty="0"/>
              <a:t>2</a:t>
            </a:r>
            <a:r>
              <a:rPr lang="de-DE" dirty="0"/>
              <a:t>-arme </a:t>
            </a:r>
            <a:r>
              <a:rPr lang="de-DE" dirty="0" err="1"/>
              <a:t>Abwärmenutzung</a:t>
            </a:r>
            <a:r>
              <a:rPr lang="de-DE" dirty="0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916832"/>
            <a:ext cx="7613650" cy="4114800"/>
          </a:xfrm>
        </p:spPr>
        <p:txBody>
          <a:bodyPr/>
          <a:lstStyle/>
          <a:p>
            <a:r>
              <a:rPr lang="de-DE" dirty="0" smtClean="0"/>
              <a:t>Gefördert </a:t>
            </a:r>
            <a:r>
              <a:rPr lang="de-DE" dirty="0"/>
              <a:t>werden Investitionen in Anlagen zur Wärmeversorgung mittels </a:t>
            </a:r>
            <a:r>
              <a:rPr lang="de-DE" dirty="0" err="1"/>
              <a:t>Abwärmenutzung</a:t>
            </a:r>
            <a:r>
              <a:rPr lang="de-DE" dirty="0"/>
              <a:t> aus Industrie, Gewerbe, Abwasser, Rechenzentren</a:t>
            </a:r>
          </a:p>
          <a:p>
            <a:r>
              <a:rPr lang="de-DE" dirty="0"/>
              <a:t>In der Regel 40 % </a:t>
            </a:r>
            <a:r>
              <a:rPr lang="de-DE" dirty="0" smtClean="0"/>
              <a:t>Förderquote</a:t>
            </a:r>
          </a:p>
          <a:p>
            <a:r>
              <a:rPr lang="de-DE" dirty="0"/>
              <a:t>Mindestens EUR 400.000 zuwendungsfähigen </a:t>
            </a:r>
            <a:r>
              <a:rPr lang="de-DE" dirty="0" smtClean="0"/>
              <a:t>Kosten</a:t>
            </a:r>
          </a:p>
          <a:p>
            <a:r>
              <a:rPr lang="de-DE" u="sng" dirty="0"/>
              <a:t>Zuwendungsempfänger</a:t>
            </a:r>
            <a:r>
              <a:rPr lang="de-DE" dirty="0" smtClean="0"/>
              <a:t>: u</a:t>
            </a:r>
            <a:r>
              <a:rPr lang="de-DE" dirty="0"/>
              <a:t>. A. Unternehmen, Kommunen, Genossenschaften etc</a:t>
            </a:r>
            <a:r>
              <a:rPr lang="de-DE" dirty="0" smtClean="0"/>
              <a:t>.</a:t>
            </a:r>
          </a:p>
          <a:p>
            <a:r>
              <a:rPr lang="de-DE" u="sng" dirty="0" smtClean="0"/>
              <a:t>Voraussetzung</a:t>
            </a:r>
            <a:r>
              <a:rPr lang="de-DE" dirty="0" smtClean="0"/>
              <a:t>: Die </a:t>
            </a:r>
            <a:r>
              <a:rPr lang="de-DE" dirty="0"/>
              <a:t>prognostizierte jährliche Reduzierung der CO</a:t>
            </a:r>
            <a:r>
              <a:rPr lang="de-DE" baseline="-25000" dirty="0"/>
              <a:t>2</a:t>
            </a:r>
            <a:r>
              <a:rPr lang="de-DE" dirty="0"/>
              <a:t>-Äquivalente muss mindestens 250 Gramm pro Euro der Zuwendung betragen.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677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1813" y="838200"/>
            <a:ext cx="7424563" cy="646584"/>
          </a:xfrm>
        </p:spPr>
        <p:txBody>
          <a:bodyPr/>
          <a:lstStyle/>
          <a:p>
            <a:r>
              <a:rPr lang="de-DE" dirty="0" smtClean="0"/>
              <a:t>Antragsberatung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1812" y="1508798"/>
            <a:ext cx="7640588" cy="4440482"/>
          </a:xfrm>
        </p:spPr>
        <p:txBody>
          <a:bodyPr/>
          <a:lstStyle/>
          <a:p>
            <a:r>
              <a:rPr lang="de-DE" dirty="0" smtClean="0"/>
              <a:t>…ist </a:t>
            </a:r>
            <a:r>
              <a:rPr lang="de-DE" u="sng" dirty="0" smtClean="0"/>
              <a:t>unbedingt</a:t>
            </a:r>
            <a:r>
              <a:rPr lang="de-DE" dirty="0" smtClean="0"/>
              <a:t> zu empfehlen </a:t>
            </a:r>
            <a:r>
              <a:rPr lang="de-DE" u="sng" dirty="0" smtClean="0"/>
              <a:t>vor</a:t>
            </a:r>
            <a:r>
              <a:rPr lang="de-DE" dirty="0" smtClean="0"/>
              <a:t> Antragstellung!</a:t>
            </a:r>
          </a:p>
          <a:p>
            <a:r>
              <a:rPr lang="de-DE" dirty="0" smtClean="0"/>
              <a:t>Antragsberatung erfolgt durch die </a:t>
            </a:r>
            <a:r>
              <a:rPr lang="de-DE" b="1" dirty="0" err="1" smtClean="0"/>
              <a:t>HessenAgentur</a:t>
            </a:r>
            <a:r>
              <a:rPr lang="de-DE" dirty="0" smtClean="0"/>
              <a:t> </a:t>
            </a:r>
          </a:p>
          <a:p>
            <a:pPr marL="0" indent="0">
              <a:buNone/>
            </a:pPr>
            <a:endParaRPr lang="de-DE" sz="800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67CC4-A361-46C1-A0E4-A0B7A4D9A742}" type="datetime2">
              <a:rPr lang="de-DE" altLang="de-DE" smtClean="0"/>
              <a:pPr/>
              <a:t>Donnerstag, 19. September 2024</a:t>
            </a:fld>
            <a:endParaRPr lang="de-DE" alt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altLang="de-DE" dirty="0" smtClean="0"/>
              <a:t>Hessisches Ministerium für Wirtschaft, </a:t>
            </a:r>
          </a:p>
          <a:p>
            <a:r>
              <a:rPr lang="de-DE" altLang="de-DE" dirty="0" smtClean="0"/>
              <a:t>Energie, Verkehr, Wohnen und ländlichen Raum</a:t>
            </a:r>
          </a:p>
          <a:p>
            <a:endParaRPr lang="de-DE" altLang="de-DE" dirty="0"/>
          </a:p>
        </p:txBody>
      </p:sp>
      <p:pic>
        <p:nvPicPr>
          <p:cNvPr id="6" name="Grafi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62759"/>
            <a:ext cx="2732400" cy="5724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708920"/>
            <a:ext cx="7344816" cy="3733871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835696" y="3212976"/>
            <a:ext cx="100811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solidFill>
                  <a:schemeClr val="accent2">
                    <a:lumMod val="50000"/>
                  </a:schemeClr>
                </a:solidFill>
              </a:rPr>
              <a:t>Antrags-beratung – freiwillig!</a:t>
            </a:r>
            <a:endParaRPr lang="de-DE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0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MWEVL">
  <a:themeElements>
    <a:clrScheme name="Entwurf HMWVL Standard PowerPoint-Vorl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ntwurf HMWVL Standard PowerPoint-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3333CC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rgbClr val="3333CC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3333CC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2400" b="0" i="0" u="none" strike="noStrike" cap="none" normalizeH="0" baseline="0" smtClean="0">
            <a:ln>
              <a:noFill/>
            </a:ln>
            <a:solidFill>
              <a:srgbClr val="3333CC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ntwurf HMWVL Standard PowerPoint-Vorl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ntwurf HMWVL Standard PowerPoint-Vorl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 HMWVL Standard PowerPoint-Vorl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 HMWVL Standard PowerPoint-Vorl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 HMWVL Standard PowerPoint-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 HMWVL Standard PowerPoint-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ntwurf HMWVL Standard PowerPoint-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MWEVL.potx" id="{6F9B3CD7-650A-44D1-A56A-5A35058B5A05}" vid="{C9D1336A-5687-43F8-B033-55E21BAE096D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HMWEVW_1901</Template>
  <TotalTime>0</TotalTime>
  <Words>590</Words>
  <Application>Microsoft Office PowerPoint</Application>
  <PresentationFormat>Bildschirmpräsentation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Times</vt:lpstr>
      <vt:lpstr>Times New Roman</vt:lpstr>
      <vt:lpstr>Wingdings</vt:lpstr>
      <vt:lpstr>HMWEVL</vt:lpstr>
      <vt:lpstr>„Förderung von effizienten Wärmenetzen“ sowie „Förderung einer effizienten und CO2-armen Abwärmenutzung“ </vt:lpstr>
      <vt:lpstr>EFRE-Förderprogramme Energie </vt:lpstr>
      <vt:lpstr>Innovative Energievorhaben: Gegenstand der Förderung </vt:lpstr>
      <vt:lpstr>Bedeutung der Fernwärme im Rahmen der Energiewende</vt:lpstr>
      <vt:lpstr>Unterstützung des Landes bei Planung und Umsetzung von Wärmenetzen und von Abwärmeprojekten</vt:lpstr>
      <vt:lpstr>Förderprogramm Effiziente Wärmenetze </vt:lpstr>
      <vt:lpstr>Förderprogramm Effiziente Wärmenetze: Fördervoraussetzungen</vt:lpstr>
      <vt:lpstr>Förderprogramm  Effiziente und CO2-arme Abwärmenutzung </vt:lpstr>
      <vt:lpstr>Antragsberatung</vt:lpstr>
      <vt:lpstr>Aktueller Stand zur Nutzung der EFRE-Förderprogramme im Energiebereich</vt:lpstr>
      <vt:lpstr>Wichtige Links und Kontakte</vt:lpstr>
    </vt:vector>
  </TitlesOfParts>
  <Company>Land Hessen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Förderung innovativer Energievorhaben</dc:title>
  <dc:creator>Gütling, Klaus (HMWEVL)</dc:creator>
  <cp:keywords>nach den Vorgaben des CD Hessen gestaltet</cp:keywords>
  <cp:lastModifiedBy>Rosenkranz, Heike (STK)</cp:lastModifiedBy>
  <cp:revision>49</cp:revision>
  <dcterms:created xsi:type="dcterms:W3CDTF">2022-07-13T10:54:03Z</dcterms:created>
  <dcterms:modified xsi:type="dcterms:W3CDTF">2024-09-19T09:32:25Z</dcterms:modified>
  <cp:contentStatus>Version 01/2019</cp:contentStatus>
</cp:coreProperties>
</file>